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37" autoAdjust="0"/>
  </p:normalViewPr>
  <p:slideViewPr>
    <p:cSldViewPr snapToGrid="0">
      <p:cViewPr varScale="1">
        <p:scale>
          <a:sx n="96" d="100"/>
          <a:sy n="96" d="100"/>
        </p:scale>
        <p:origin x="3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70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39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08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7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8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3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1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63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8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0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0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9495-A2C9-47BD-AF6A-E3760FAE7884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19B7E1-06CF-47E1-8FEB-418DCE2D2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9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90844" y="5401224"/>
            <a:ext cx="3472757" cy="134058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Составила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педагог-психолог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МАДОУ № 437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Шаповалова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М.В.</a:t>
            </a:r>
          </a:p>
          <a:p>
            <a:pPr algn="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thumbs.dreamstime.com/b/%D0%BC%D0%B8-%D1%8B%D0%B9-%D0%BC%D0%B5-%D0%B2%D0%B5-%D1%8C-%D1%81-%D1%80%D1%8E%D0%BA%D0%B7%D0%B0%D0%BA%D0%BE%D0%BC-94182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0" y="202224"/>
            <a:ext cx="2760784" cy="2760784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328625" y="703385"/>
            <a:ext cx="388595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детей</a:t>
            </a:r>
            <a:b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к школьному </a:t>
            </a:r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обучению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тема «Ленивец</a:t>
            </a:r>
            <a:r>
              <a:rPr lang="ru-RU" sz="5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Для детей 6-7 лет</a:t>
            </a:r>
            <a:endParaRPr lang="ru-RU" sz="32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8" name="Picture 4" descr="https://avatars.mds.yandex.net/get-pdb/963327/fa934c32-2066-46af-b371-267edf72e7a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112" y="202224"/>
            <a:ext cx="2573459" cy="258493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ubgim44.edumsko.ru/uploads/3000/2791/section/187191/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7" y="4258041"/>
            <a:ext cx="1524244" cy="22863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6660" y="279552"/>
            <a:ext cx="4731027" cy="621069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Игра «Право-лево»</a:t>
            </a:r>
          </a:p>
          <a:p>
            <a:pPr marL="0" indent="0" algn="ctr">
              <a:buNone/>
            </a:pPr>
            <a:r>
              <a:rPr lang="ru-RU" sz="2800" dirty="0"/>
              <a:t>Задачи: </a:t>
            </a:r>
            <a:r>
              <a:rPr lang="ru-RU" sz="2800" dirty="0" smtClean="0"/>
              <a:t>развитие логического мышления и пространственного восприятия.</a:t>
            </a:r>
            <a:endParaRPr lang="ru-RU" sz="2800" dirty="0"/>
          </a:p>
          <a:p>
            <a:pPr marL="0" indent="0" algn="ctr">
              <a:buNone/>
            </a:pPr>
            <a:r>
              <a:rPr lang="ru-RU" sz="2000" i="1" dirty="0" smtClean="0"/>
              <a:t>Лисенок </a:t>
            </a:r>
            <a:r>
              <a:rPr lang="ru-RU" sz="2000" i="1" dirty="0"/>
              <a:t>объяснил Мишке дорогу от дома до магази­на. А Мишка почему-то вместо магазина попал в аптеку. Где ошибся Мишка? Лисенок сказал ему следующее: «Сначала идешь прямо до елочки, поворачиваешь нале­во и идешь до двухэтажного домика, затем поворачива­ешь направо, идешь до березки, далее поворачиваешь налево — вот и магазин» 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3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240215"/>
            <a:ext cx="6072809" cy="63295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4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991" y="198783"/>
            <a:ext cx="9352722" cy="43632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Игра «</a:t>
            </a:r>
            <a:r>
              <a:rPr lang="ru-RU" sz="3600" b="1" dirty="0" err="1"/>
              <a:t>Кричалки-шепталкм-молчалки</a:t>
            </a:r>
            <a:r>
              <a:rPr lang="ru-RU" sz="3600" b="1" dirty="0" smtClean="0"/>
              <a:t>»</a:t>
            </a:r>
          </a:p>
          <a:p>
            <a:pPr marL="0" indent="0" algn="ctr">
              <a:buNone/>
            </a:pPr>
            <a:r>
              <a:rPr lang="ru-RU" sz="3000" dirty="0" smtClean="0"/>
              <a:t>Задачи: развитие внимания, развитие наблюдательности, произвольности, развитие умения действовать </a:t>
            </a:r>
            <a:r>
              <a:rPr lang="ru-RU" sz="3000" dirty="0"/>
              <a:t>по правилам</a:t>
            </a:r>
            <a:r>
              <a:rPr lang="ru-RU" sz="3000" dirty="0" smtClean="0"/>
              <a:t>.</a:t>
            </a:r>
            <a:endParaRPr lang="ru-RU" sz="3000" b="1" dirty="0"/>
          </a:p>
          <a:p>
            <a:pPr marL="0" indent="0" algn="ctr">
              <a:buNone/>
            </a:pPr>
            <a:r>
              <a:rPr lang="ru-RU" sz="2800" i="1" dirty="0"/>
              <a:t>Из разноцветного картона дети делают 3 силуэта ла­дони: красный, желтый, синий. Это сигналы. Когда взрослый поднимает красную ладонь — «</a:t>
            </a:r>
            <a:r>
              <a:rPr lang="ru-RU" sz="2800" i="1" dirty="0" err="1"/>
              <a:t>кричалку</a:t>
            </a:r>
            <a:r>
              <a:rPr lang="ru-RU" sz="2800" i="1" dirty="0"/>
              <a:t>», — можно бегать, кричать, сильно шуметь; желтую ла­донь— «</a:t>
            </a:r>
            <a:r>
              <a:rPr lang="ru-RU" sz="2800" i="1" dirty="0" err="1"/>
              <a:t>шепталку</a:t>
            </a:r>
            <a:r>
              <a:rPr lang="ru-RU" sz="2800" i="1" dirty="0"/>
              <a:t>» —можно тихо передвигаться и шеп­таться; синюю ладонь— «</a:t>
            </a:r>
            <a:r>
              <a:rPr lang="ru-RU" sz="2800" i="1" dirty="0" err="1"/>
              <a:t>молчалку</a:t>
            </a:r>
            <a:r>
              <a:rPr lang="ru-RU" sz="2800" i="1" dirty="0"/>
              <a:t>» —нужно замереть на месте или лечь на пол и не шевелиться. Заканчивать игру следует «</a:t>
            </a:r>
            <a:r>
              <a:rPr lang="ru-RU" sz="2800" i="1" dirty="0" err="1"/>
              <a:t>молчалками</a:t>
            </a:r>
            <a:r>
              <a:rPr lang="ru-RU" sz="2800" i="1" dirty="0"/>
              <a:t>».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joy-land.com.ua/image/cache/data/porolon%20show/porolonovue_ruki_dlya_porolonoogo_shoy2-700x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30" y="4466144"/>
            <a:ext cx="3592858" cy="23918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383" y="89452"/>
            <a:ext cx="8935278" cy="324015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i="1" dirty="0"/>
              <a:t>Спасибо всем!</a:t>
            </a:r>
            <a:endParaRPr lang="ru-RU" sz="4800" dirty="0"/>
          </a:p>
          <a:p>
            <a:pPr marL="0" indent="0" algn="ctr">
              <a:buNone/>
            </a:pPr>
            <a:r>
              <a:rPr lang="ru-RU" sz="4800" i="1" dirty="0" smtClean="0"/>
              <a:t>Все домашнее задание мы выполнили. Мы никогда не превратимся в Ленивцев! </a:t>
            </a:r>
          </a:p>
          <a:p>
            <a:pPr marL="0" indent="0" algn="ctr">
              <a:buNone/>
            </a:pPr>
            <a:r>
              <a:rPr lang="ru-RU" sz="4800" i="1" dirty="0" smtClean="0"/>
              <a:t>До </a:t>
            </a:r>
            <a:r>
              <a:rPr lang="ru-RU" sz="4800" i="1" dirty="0"/>
              <a:t>свидания!</a:t>
            </a:r>
            <a:endParaRPr lang="ru-RU" sz="4800" dirty="0"/>
          </a:p>
          <a:p>
            <a:pPr algn="ctr"/>
            <a:endParaRPr lang="ru-RU" sz="4800" dirty="0"/>
          </a:p>
        </p:txBody>
      </p:sp>
      <p:pic>
        <p:nvPicPr>
          <p:cNvPr id="4098" name="Picture 2" descr="https://image.freepik.com/free-vector/_29190-3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5" y="3235280"/>
            <a:ext cx="2919454" cy="353039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920" y="87923"/>
            <a:ext cx="9366934" cy="63027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Цель </a:t>
            </a:r>
            <a:r>
              <a:rPr lang="ru-RU" sz="3200" b="1" dirty="0" smtClean="0"/>
              <a:t>занятия: </a:t>
            </a:r>
          </a:p>
          <a:p>
            <a:pPr marL="0" indent="0">
              <a:buNone/>
            </a:pPr>
            <a:r>
              <a:rPr lang="ru-RU" sz="2800" dirty="0" smtClean="0"/>
              <a:t>Формирование адекватного отношения </a:t>
            </a:r>
            <a:r>
              <a:rPr lang="ru-RU" sz="2800" dirty="0"/>
              <a:t>к результатам своей </a:t>
            </a:r>
            <a:r>
              <a:rPr lang="ru-RU" sz="2800" dirty="0" smtClean="0"/>
              <a:t>деятель­ности, позволяющее </a:t>
            </a:r>
            <a:r>
              <a:rPr lang="ru-RU" sz="2800" dirty="0"/>
              <a:t>детям понять логику процесса обучения, прямую зависимость оценки от затраченного труда или усвоения материала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Задачи: </a:t>
            </a:r>
          </a:p>
          <a:p>
            <a:pPr marL="0" indent="0">
              <a:buNone/>
            </a:pPr>
            <a:r>
              <a:rPr lang="ru-RU" sz="2800" dirty="0" smtClean="0"/>
              <a:t>1. Развитие наглядно–образного и наглядно-логического мышления</a:t>
            </a:r>
          </a:p>
          <a:p>
            <a:pPr marL="0" indent="0">
              <a:buNone/>
            </a:pPr>
            <a:r>
              <a:rPr lang="ru-RU" sz="2800" dirty="0" smtClean="0"/>
              <a:t>2. Развитие внимания</a:t>
            </a:r>
          </a:p>
          <a:p>
            <a:pPr marL="0" indent="0">
              <a:buNone/>
            </a:pPr>
            <a:r>
              <a:rPr lang="ru-RU" sz="2800" dirty="0" smtClean="0"/>
              <a:t>3. Развитие пространственного восприятия</a:t>
            </a:r>
          </a:p>
          <a:p>
            <a:pPr marL="0" indent="0">
              <a:buNone/>
            </a:pPr>
            <a:r>
              <a:rPr lang="ru-RU" sz="2800" dirty="0" smtClean="0"/>
              <a:t>4. Развитие наблюдательности, произвольности</a:t>
            </a:r>
          </a:p>
          <a:p>
            <a:pPr marL="0" indent="0">
              <a:buNone/>
            </a:pPr>
            <a:r>
              <a:rPr lang="ru-RU" sz="2800" dirty="0" smtClean="0"/>
              <a:t>5. Развитие умения </a:t>
            </a:r>
            <a:r>
              <a:rPr lang="ru-RU" sz="2800" dirty="0"/>
              <a:t>действовать по правилам.</a:t>
            </a:r>
            <a:endParaRPr lang="ru-RU" sz="2800" b="1" dirty="0"/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2052" name="Picture 4" descr="https://avatars.mds.yandex.net/get-pdb/2037883/fcc0786c-ff5a-46eb-a014-9e6f2a112fe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49" y="2534330"/>
            <a:ext cx="3448309" cy="2716207"/>
          </a:xfrm>
          <a:prstGeom prst="rect">
            <a:avLst/>
          </a:prstGeom>
          <a:solidFill>
            <a:srgbClr val="F6F6F6"/>
          </a:solidFill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257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76201"/>
            <a:ext cx="9867900" cy="6600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Сказка «Ленивец»</a:t>
            </a:r>
          </a:p>
          <a:p>
            <a:pPr marL="0" indent="0">
              <a:buNone/>
            </a:pPr>
            <a:r>
              <a:rPr lang="ru-RU" dirty="0"/>
              <a:t>Ведущий: «А сейчас я </a:t>
            </a:r>
            <a:r>
              <a:rPr lang="ru-RU" dirty="0" smtClean="0"/>
              <a:t>расскажу вам сказку...»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В самом обыкновенном лесу, на самой обычной поляне стояла «Лесная школа». Ученики и </a:t>
            </a:r>
            <a:r>
              <a:rPr lang="ru-RU" i="1" dirty="0" smtClean="0"/>
              <a:t>учителя в </a:t>
            </a:r>
            <a:r>
              <a:rPr lang="ru-RU" i="1" dirty="0" smtClean="0"/>
              <a:t>ней были лесные животные. Наш друг Медвежонок тоже ходил в эту школу, в 1 класс. В </a:t>
            </a:r>
            <a:r>
              <a:rPr lang="ru-RU" i="1" dirty="0"/>
              <a:t>«Лесной школе» все ученики добросовестно отно­сились к </a:t>
            </a:r>
            <a:r>
              <a:rPr lang="ru-RU" i="1" dirty="0" smtClean="0"/>
              <a:t>домашним заданиям</a:t>
            </a:r>
            <a:r>
              <a:rPr lang="ru-RU" i="1" dirty="0"/>
              <a:t>. Медвежонок сначала тоже старал­ся, но потом стал </a:t>
            </a:r>
            <a:r>
              <a:rPr lang="ru-RU" i="1" dirty="0" smtClean="0"/>
              <a:t>отставать</a:t>
            </a:r>
            <a:r>
              <a:rPr lang="ru-RU" i="1" dirty="0"/>
              <a:t>, появились равнодушие и лень. </a:t>
            </a:r>
            <a:r>
              <a:rPr lang="ru-RU" i="1" dirty="0" smtClean="0"/>
              <a:t>Маму </a:t>
            </a:r>
            <a:r>
              <a:rPr lang="ru-RU" i="1" dirty="0"/>
              <a:t>Медвежонка это сильно беспокоило.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До зимней спячки еще далеко, а ты, сынок, уже выглядишь сонным и вялым, </a:t>
            </a:r>
            <a:r>
              <a:rPr lang="ru-RU" dirty="0"/>
              <a:t>— </a:t>
            </a:r>
            <a:r>
              <a:rPr lang="ru-RU" i="1" dirty="0"/>
              <a:t>говорила она.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i="1" dirty="0"/>
              <a:t>Я решил зря силы не тратить! </a:t>
            </a:r>
            <a:r>
              <a:rPr lang="ru-RU" dirty="0"/>
              <a:t>— </a:t>
            </a:r>
            <a:r>
              <a:rPr lang="ru-RU" i="1" dirty="0"/>
              <a:t>ответил ей Медвежонок.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— Учиться, узнавать новое очень полезно для каждого, и ты это знаешь, сынок! </a:t>
            </a:r>
            <a:r>
              <a:rPr lang="ru-RU" dirty="0"/>
              <a:t>— </a:t>
            </a:r>
            <a:r>
              <a:rPr lang="ru-RU" i="1" dirty="0"/>
              <a:t>ласково произнесла Медведица.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— Не хочу больше учиться! Надоело мне! </a:t>
            </a:r>
            <a:r>
              <a:rPr lang="ru-RU" dirty="0"/>
              <a:t>— </a:t>
            </a:r>
            <a:r>
              <a:rPr lang="ru-RU" i="1" dirty="0"/>
              <a:t>провор­чал Медвежонок. </a:t>
            </a:r>
            <a:r>
              <a:rPr lang="ru-RU" dirty="0"/>
              <a:t>— </a:t>
            </a:r>
            <a:r>
              <a:rPr lang="ru-RU" i="1" dirty="0"/>
              <a:t>Я думал, что это легко </a:t>
            </a:r>
            <a:r>
              <a:rPr lang="ru-RU" dirty="0"/>
              <a:t>— </a:t>
            </a:r>
            <a:r>
              <a:rPr lang="ru-RU" i="1" dirty="0"/>
              <a:t>быть школьником. Что все будет получаться само собой, а оказывается, надо трудиться. Не хочу!!!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Конечно, иногда хочется быстрых результатов, </a:t>
            </a:r>
            <a:r>
              <a:rPr lang="ru-RU" dirty="0"/>
              <a:t>— </a:t>
            </a:r>
            <a:r>
              <a:rPr lang="ru-RU" i="1" dirty="0"/>
              <a:t>вздохнула мама. </a:t>
            </a:r>
            <a:r>
              <a:rPr lang="ru-RU" dirty="0"/>
              <a:t>— </a:t>
            </a:r>
            <a:r>
              <a:rPr lang="ru-RU" i="1" dirty="0"/>
              <a:t>Но ведь хорошо быстро не бывает!..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Ну и пусть! Тогда я буду лежать целыми дня­ми! </a:t>
            </a:r>
            <a:r>
              <a:rPr lang="ru-RU" dirty="0"/>
              <a:t>— </a:t>
            </a:r>
            <a:r>
              <a:rPr lang="ru-RU" i="1" dirty="0"/>
              <a:t>воскликнул Медвежонок и отвернулся к стене, чтобы не видеть расстроенной Медведицы.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i="1" dirty="0"/>
              <a:t>Любой ребенок или взрослый испытывает чув­ство усталости, но хороший отдых на воздухе, сон по­могают справиться с этой проблемой и вернуться к ра­боте. А если ты будешь лежать целыми днями, то превратишься в </a:t>
            </a:r>
            <a:r>
              <a:rPr lang="ru-RU" i="1" dirty="0" smtClean="0"/>
              <a:t>Ленивца.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crosti.ru/patterns/00/01/c7/7b62e97dfe/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346325" cy="21921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76" y="66676"/>
            <a:ext cx="920115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Что это такое? </a:t>
            </a:r>
            <a:r>
              <a:rPr lang="ru-RU" dirty="0"/>
              <a:t>—</a:t>
            </a:r>
            <a:r>
              <a:rPr lang="ru-RU" i="1" dirty="0"/>
              <a:t>поинтересовался Медвежонок.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Не что, а кто. Это зверек, наверное, родственник обезьянки. А может, он и был когда-то давным-давно обе­зьянкой, пока с ним не произошла одна история. Так же как ты, он почувствовал однажды сильную усталость от работы и объявил всему лесу о том, что он отказыва­ется трудиться, а желает только лениться. Целыми днями напролет. Ленивец висел на дереве вниз головой, по­тому что подняться или перевернуться ему лень. Насе­комые поселились в его шерсти, а он даже не шевелился, когда его покусывали. «Лень!» </a:t>
            </a:r>
            <a:r>
              <a:rPr lang="ru-RU" dirty="0"/>
              <a:t>— </a:t>
            </a:r>
            <a:r>
              <a:rPr lang="ru-RU" i="1" dirty="0"/>
              <a:t>думал он. Конечно же, Ленивец не умывался, не расчесывал шерстку и не чис­тил зубы. Из-за этого он выглядел лохматым, грязным, с темными зубами и неприятным запахом. «Кому это нужно быть чистым и опрятным? Лень!» </a:t>
            </a:r>
            <a:r>
              <a:rPr lang="ru-RU" dirty="0"/>
              <a:t>— </a:t>
            </a:r>
            <a:r>
              <a:rPr lang="ru-RU" i="1" dirty="0"/>
              <a:t>размышлял Ленивец.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Обезьянки прыгали рядом, наслаждаясь сладкими бананами и вкусным кокосовым молочком. «Эй, Ленивец, поиграй с нами!» </a:t>
            </a:r>
            <a:r>
              <a:rPr lang="ru-RU" dirty="0"/>
              <a:t>— </a:t>
            </a:r>
            <a:r>
              <a:rPr lang="ru-RU" i="1" dirty="0"/>
              <a:t>кричали они ему. Но Ленивец молча наблюдал за своими подружками и медленно пожевывал листья с дерева, на котором он висел. «Даже есть лень!» </a:t>
            </a:r>
            <a:r>
              <a:rPr lang="ru-RU" dirty="0"/>
              <a:t>— </a:t>
            </a:r>
            <a:r>
              <a:rPr lang="ru-RU" i="1" dirty="0"/>
              <a:t>удивлялся сам себе Ленивец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098" name="Picture 2" descr="http://zaikinmir.ru/kartinki/images/obezyana/obezyana-kartinki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76" y="4810538"/>
            <a:ext cx="3600836" cy="2047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26" y="149088"/>
            <a:ext cx="9481931" cy="4065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Жизнь протекала скучно и однообразно. Много ин­тересного происходило рядом. Однако Ленивец продол­жал неподвижно висеть на дереве.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Вот и сейчас есть такой Ленивец в далеких лесах Америки, как яркий пример самого ленивого существа на свете.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Ну что, сынок, ты хотел бы быть похожим на такого Ленивца? </a:t>
            </a:r>
            <a:r>
              <a:rPr lang="ru-RU" dirty="0"/>
              <a:t>— </a:t>
            </a:r>
            <a:r>
              <a:rPr lang="ru-RU" i="1" dirty="0"/>
              <a:t>закончила свой рассказ Медведица.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Нет, не хочу! </a:t>
            </a:r>
            <a:r>
              <a:rPr lang="ru-RU" dirty="0"/>
              <a:t>— </a:t>
            </a:r>
            <a:r>
              <a:rPr lang="ru-RU" i="1" dirty="0"/>
              <a:t>твердо произнес Медвежонок. -Но можно я хоть отдохну немножко?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i="1" dirty="0"/>
              <a:t>Конечно можно! Отдохни часок, а потом вновь за </a:t>
            </a:r>
            <a:r>
              <a:rPr lang="ru-RU" i="1" dirty="0" smtClean="0"/>
              <a:t>домашние задания!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i="1" dirty="0"/>
              <a:t>Хорошо, мама! Я так и сделаю! </a:t>
            </a:r>
            <a:r>
              <a:rPr lang="ru-RU" dirty="0"/>
              <a:t>— </a:t>
            </a:r>
            <a:r>
              <a:rPr lang="ru-RU" i="1" dirty="0"/>
              <a:t>ответил Мед­вежонок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Отдохнув немного, Медвежонок принялся за выполнение домашних заданий. Помогите Медвежонку справится с ними! Они представлены далее….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cdn2.vectorstock.com/i/1000x1000/16/51/cute-bear-go-to-school-cartoon-vector-16631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46" y="3776870"/>
            <a:ext cx="2127102" cy="3240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pdb/963327/fa934c32-2066-46af-b371-267edf72e7a1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16" y="4104480"/>
            <a:ext cx="2573459" cy="25849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296" y="119271"/>
            <a:ext cx="9303026" cy="425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Вопросы для обсуждения.</a:t>
            </a:r>
          </a:p>
          <a:p>
            <a:pPr marL="0" indent="0">
              <a:buNone/>
            </a:pPr>
            <a:r>
              <a:rPr lang="ru-RU" sz="2000" dirty="0" smtClean="0"/>
              <a:t>1. Понравилась ли вам эта сказка?</a:t>
            </a:r>
          </a:p>
          <a:p>
            <a:pPr marL="0" indent="0">
              <a:buNone/>
            </a:pPr>
            <a:r>
              <a:rPr lang="ru-RU" sz="2000" dirty="0"/>
              <a:t>2</a:t>
            </a:r>
            <a:r>
              <a:rPr lang="ru-RU" sz="2000" dirty="0" smtClean="0"/>
              <a:t>. О </a:t>
            </a:r>
            <a:r>
              <a:rPr lang="ru-RU" sz="2000" dirty="0"/>
              <a:t>чем эта сказка? Чему она  учит? В каких ситуациях  нашей жизни  нам пригодится </a:t>
            </a:r>
            <a:r>
              <a:rPr lang="ru-RU" sz="2000" dirty="0" smtClean="0"/>
              <a:t>то</a:t>
            </a:r>
            <a:r>
              <a:rPr lang="ru-RU" sz="2000" dirty="0"/>
              <a:t>, что мы узнали из сказки? </a:t>
            </a:r>
          </a:p>
          <a:p>
            <a:pPr marL="0" indent="0">
              <a:buNone/>
            </a:pPr>
            <a:r>
              <a:rPr lang="ru-RU" sz="2000" dirty="0" smtClean="0"/>
              <a:t>3. Как конкретно мы это знание будем использовать в своей жизни?</a:t>
            </a:r>
          </a:p>
          <a:p>
            <a:pPr marL="0" indent="0">
              <a:buNone/>
            </a:pPr>
            <a:r>
              <a:rPr lang="ru-RU" sz="2000" dirty="0" smtClean="0"/>
              <a:t>4. Почему </a:t>
            </a:r>
            <a:r>
              <a:rPr lang="ru-RU" sz="2000" dirty="0"/>
              <a:t>герой </a:t>
            </a:r>
            <a:r>
              <a:rPr lang="ru-RU" sz="2000" dirty="0" smtClean="0"/>
              <a:t>ведет себя так, как описано в сказке? </a:t>
            </a:r>
          </a:p>
          <a:p>
            <a:pPr marL="0" indent="0">
              <a:buNone/>
            </a:pPr>
            <a:r>
              <a:rPr lang="ru-RU" sz="2000" dirty="0" smtClean="0"/>
              <a:t>5. Как </a:t>
            </a:r>
            <a:r>
              <a:rPr lang="ru-RU" sz="2000" dirty="0"/>
              <a:t>герой </a:t>
            </a:r>
            <a:r>
              <a:rPr lang="ru-RU" sz="2000" dirty="0" smtClean="0"/>
              <a:t>решает проблему</a:t>
            </a:r>
            <a:r>
              <a:rPr lang="ru-RU" sz="2000" dirty="0"/>
              <a:t>? </a:t>
            </a:r>
            <a:r>
              <a:rPr lang="ru-RU" sz="2000" dirty="0" smtClean="0"/>
              <a:t>Кто ему помогает? Какой </a:t>
            </a:r>
            <a:r>
              <a:rPr lang="ru-RU" sz="2000" dirty="0"/>
              <a:t>способ </a:t>
            </a:r>
            <a:r>
              <a:rPr lang="ru-RU" sz="2000" dirty="0" smtClean="0"/>
              <a:t>решения и </a:t>
            </a:r>
            <a:r>
              <a:rPr lang="ru-RU" sz="2000" dirty="0"/>
              <a:t>поведения он  </a:t>
            </a:r>
            <a:r>
              <a:rPr lang="ru-RU" sz="2000" dirty="0" smtClean="0"/>
              <a:t>выбирает?</a:t>
            </a:r>
          </a:p>
          <a:p>
            <a:pPr marL="0" indent="0">
              <a:buNone/>
            </a:pPr>
            <a:r>
              <a:rPr lang="ru-RU" sz="2000" dirty="0" smtClean="0"/>
              <a:t>6. Как бы вы поступили на месте героя и почему?</a:t>
            </a:r>
          </a:p>
        </p:txBody>
      </p:sp>
      <p:pic>
        <p:nvPicPr>
          <p:cNvPr id="6146" name="Picture 2" descr="https://pbs.twimg.com/media/DndEAdFUwAEkqx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3203273"/>
            <a:ext cx="4448037" cy="35752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317530" y="464792"/>
            <a:ext cx="4850200" cy="5856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Упражнение </a:t>
            </a:r>
            <a:r>
              <a:rPr lang="ru-RU" sz="3600" b="1" dirty="0"/>
              <a:t>«Медвежата»</a:t>
            </a:r>
            <a:endParaRPr lang="ru-RU" sz="3600" dirty="0"/>
          </a:p>
          <a:p>
            <a:pPr marL="0" indent="0" algn="ctr">
              <a:buNone/>
            </a:pPr>
            <a:r>
              <a:rPr lang="ru-RU" sz="2800" dirty="0" smtClean="0"/>
              <a:t>Задачи: развитие наглядно-логического мышления и внимания.</a:t>
            </a:r>
          </a:p>
          <a:p>
            <a:pPr marL="0" indent="0" algn="ctr">
              <a:buNone/>
            </a:pPr>
            <a:r>
              <a:rPr lang="ru-RU" sz="3200" i="1" dirty="0" smtClean="0"/>
              <a:t>Детям </a:t>
            </a:r>
            <a:r>
              <a:rPr lang="ru-RU" sz="3200" i="1" dirty="0"/>
              <a:t>нужно сделать всех </a:t>
            </a:r>
            <a:r>
              <a:rPr lang="ru-RU" sz="3200" i="1" dirty="0" smtClean="0"/>
              <a:t>медвежат одинаковыми </a:t>
            </a:r>
            <a:endParaRPr lang="ru-RU" sz="3200" i="1" dirty="0"/>
          </a:p>
        </p:txBody>
      </p:sp>
      <p:pic>
        <p:nvPicPr>
          <p:cNvPr id="7172" name="Picture 4" descr="https://konspekta.net/vikidalka/baza3/21756938700.files/image0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7" y="464792"/>
            <a:ext cx="4889733" cy="59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9" y="377687"/>
            <a:ext cx="4780723" cy="56636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Упражнение «Мишкин квадрат»</a:t>
            </a:r>
            <a:endParaRPr lang="ru-RU" sz="3600" dirty="0"/>
          </a:p>
          <a:p>
            <a:pPr marL="0" indent="0" algn="ctr">
              <a:buNone/>
            </a:pPr>
            <a:r>
              <a:rPr lang="ru-RU" sz="2800" dirty="0"/>
              <a:t>Задачи: развитие наглядно-логического мышления и внимания.</a:t>
            </a:r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200" i="1" dirty="0" smtClean="0"/>
              <a:t>Детям </a:t>
            </a:r>
            <a:r>
              <a:rPr lang="ru-RU" sz="3200" i="1" dirty="0"/>
              <a:t>нужно найти подходящие фигуры для пустых клеток </a:t>
            </a:r>
          </a:p>
        </p:txBody>
      </p:sp>
      <p:sp>
        <p:nvSpPr>
          <p:cNvPr id="5" name="AutoShape 4" descr="https://konspekta.net/poisk-ruru/baza15/176083988299.files/image0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konspekta.net/poisk-ruru/baza15/176083988299.files/image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60338"/>
            <a:ext cx="6816864" cy="63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5" y="5387009"/>
            <a:ext cx="8975034" cy="12407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Упражнение «Прятки с картинками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dirty="0"/>
              <a:t>Задачи: развитие </a:t>
            </a:r>
            <a:r>
              <a:rPr lang="ru-RU" dirty="0" smtClean="0"/>
              <a:t>наглядно-логического и наглядно-образного </a:t>
            </a:r>
            <a:r>
              <a:rPr lang="ru-RU" dirty="0"/>
              <a:t>мышления и внимания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Детям нужно найти на картинке выделенные фраг­менты</a:t>
            </a:r>
            <a:endParaRPr lang="ru-RU" i="1" dirty="0"/>
          </a:p>
        </p:txBody>
      </p:sp>
      <p:pic>
        <p:nvPicPr>
          <p:cNvPr id="1026" name="Picture 2" descr="https://litlife.club/books/270838/read/images/_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9594" y="-1830272"/>
            <a:ext cx="5110728" cy="90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141</TotalTime>
  <Words>1034</Words>
  <Application>Microsoft Office PowerPoint</Application>
  <PresentationFormat>Широкоэкранный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24</cp:revision>
  <dcterms:created xsi:type="dcterms:W3CDTF">2020-04-22T10:59:38Z</dcterms:created>
  <dcterms:modified xsi:type="dcterms:W3CDTF">2020-04-23T08:22:47Z</dcterms:modified>
</cp:coreProperties>
</file>