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294" r:id="rId3"/>
    <p:sldId id="368" r:id="rId4"/>
    <p:sldId id="359" r:id="rId5"/>
    <p:sldId id="369" r:id="rId6"/>
    <p:sldId id="370" r:id="rId7"/>
    <p:sldId id="357" r:id="rId8"/>
    <p:sldId id="365" r:id="rId9"/>
    <p:sldId id="367" r:id="rId10"/>
    <p:sldId id="314" r:id="rId11"/>
    <p:sldId id="375" r:id="rId12"/>
    <p:sldId id="371" r:id="rId13"/>
    <p:sldId id="321" r:id="rId14"/>
    <p:sldId id="317" r:id="rId15"/>
    <p:sldId id="372" r:id="rId16"/>
    <p:sldId id="362" r:id="rId17"/>
    <p:sldId id="378" r:id="rId18"/>
    <p:sldId id="360" r:id="rId19"/>
    <p:sldId id="373" r:id="rId20"/>
    <p:sldId id="374" r:id="rId21"/>
    <p:sldId id="3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CC"/>
    <a:srgbClr val="A50021"/>
    <a:srgbClr val="003399"/>
    <a:srgbClr val="DDDDDD"/>
    <a:srgbClr val="ECECE0"/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10" d="100"/>
          <a:sy n="110" d="100"/>
        </p:scale>
        <p:origin x="160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B1A56-13EB-4D78-92B0-A044A9EF373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12017-6ABF-49BA-A376-FD73259E0494}">
      <dgm:prSet phldrT="[Текст]"/>
      <dgm:spPr/>
      <dgm:t>
        <a:bodyPr/>
        <a:lstStyle/>
        <a:p>
          <a:r>
            <a:rPr lang="ru-RU" dirty="0" smtClean="0"/>
            <a:t>Общий стол</a:t>
          </a:r>
          <a:endParaRPr lang="ru-RU" dirty="0"/>
        </a:p>
      </dgm:t>
    </dgm:pt>
    <dgm:pt modelId="{C3BD57C9-142F-4A1F-AA72-A39AD0D2AA14}" type="parTrans" cxnId="{E2432615-8481-41E0-BC6D-3BB9E23E58A3}">
      <dgm:prSet/>
      <dgm:spPr/>
      <dgm:t>
        <a:bodyPr/>
        <a:lstStyle/>
        <a:p>
          <a:endParaRPr lang="ru-RU"/>
        </a:p>
      </dgm:t>
    </dgm:pt>
    <dgm:pt modelId="{5BE6396A-F905-4CAD-AA69-8D851B4E51B4}" type="sibTrans" cxnId="{E2432615-8481-41E0-BC6D-3BB9E23E58A3}">
      <dgm:prSet/>
      <dgm:spPr/>
      <dgm:t>
        <a:bodyPr/>
        <a:lstStyle/>
        <a:p>
          <a:endParaRPr lang="ru-RU"/>
        </a:p>
      </dgm:t>
    </dgm:pt>
    <dgm:pt modelId="{5AF79EDE-35BC-4416-8787-29B86F3FDF92}">
      <dgm:prSet phldrT="[Текст]"/>
      <dgm:spPr/>
      <dgm:t>
        <a:bodyPr/>
        <a:lstStyle/>
        <a:p>
          <a:r>
            <a:rPr lang="ru-RU" dirty="0" smtClean="0"/>
            <a:t>Б/М</a:t>
          </a:r>
          <a:endParaRPr lang="ru-RU" dirty="0"/>
        </a:p>
      </dgm:t>
    </dgm:pt>
    <dgm:pt modelId="{24FA25D2-093A-422A-973A-19EF8544037B}" type="parTrans" cxnId="{B302DF46-EB8F-49A8-9697-8826CB8E2124}">
      <dgm:prSet/>
      <dgm:spPr/>
      <dgm:t>
        <a:bodyPr/>
        <a:lstStyle/>
        <a:p>
          <a:endParaRPr lang="ru-RU"/>
        </a:p>
      </dgm:t>
    </dgm:pt>
    <dgm:pt modelId="{F0B85908-B1A7-478E-A465-8C1EAF659CC1}" type="sibTrans" cxnId="{B302DF46-EB8F-49A8-9697-8826CB8E2124}">
      <dgm:prSet/>
      <dgm:spPr/>
      <dgm:t>
        <a:bodyPr/>
        <a:lstStyle/>
        <a:p>
          <a:endParaRPr lang="ru-RU"/>
        </a:p>
      </dgm:t>
    </dgm:pt>
    <dgm:pt modelId="{D653F9A2-1A04-4607-B2C0-F2CC176D1E01}">
      <dgm:prSet phldrT="[Текст]"/>
      <dgm:spPr/>
      <dgm:t>
        <a:bodyPr/>
        <a:lstStyle/>
        <a:p>
          <a:r>
            <a:rPr lang="ru-RU" dirty="0" smtClean="0"/>
            <a:t>Б/Г</a:t>
          </a:r>
          <a:endParaRPr lang="ru-RU" dirty="0"/>
        </a:p>
      </dgm:t>
    </dgm:pt>
    <dgm:pt modelId="{C275E2C1-1A97-48D9-ABC3-C5635F32F790}" type="parTrans" cxnId="{B25929AD-3D7C-4CD5-B36C-894C0C210E68}">
      <dgm:prSet/>
      <dgm:spPr/>
      <dgm:t>
        <a:bodyPr/>
        <a:lstStyle/>
        <a:p>
          <a:endParaRPr lang="ru-RU"/>
        </a:p>
      </dgm:t>
    </dgm:pt>
    <dgm:pt modelId="{E3FDA043-F49C-4A18-9EB5-57CC53D3CEFD}" type="sibTrans" cxnId="{B25929AD-3D7C-4CD5-B36C-894C0C210E68}">
      <dgm:prSet/>
      <dgm:spPr/>
      <dgm:t>
        <a:bodyPr/>
        <a:lstStyle/>
        <a:p>
          <a:endParaRPr lang="ru-RU"/>
        </a:p>
      </dgm:t>
    </dgm:pt>
    <dgm:pt modelId="{88E55195-8706-49B7-9A23-90DABD8C63D6}" type="pres">
      <dgm:prSet presAssocID="{8BDB1A56-13EB-4D78-92B0-A044A9EF37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4F311-F6B4-4FD0-8992-C9F7683EE1D8}" type="pres">
      <dgm:prSet presAssocID="{82F12017-6ABF-49BA-A376-FD73259E0494}" presName="compNode" presStyleCnt="0"/>
      <dgm:spPr/>
    </dgm:pt>
    <dgm:pt modelId="{383AC527-4DB8-4B98-ADC7-ADF3FF46D0B9}" type="pres">
      <dgm:prSet presAssocID="{82F12017-6ABF-49BA-A376-FD73259E0494}" presName="pictRect" presStyleLbl="node1" presStyleIdx="0" presStyleCnt="3" custScaleY="22571"/>
      <dgm:spPr>
        <a:solidFill>
          <a:srgbClr val="99CCFF"/>
        </a:solidFill>
      </dgm:spPr>
    </dgm:pt>
    <dgm:pt modelId="{7D062BD1-FFAF-4501-972B-6364D204BF20}" type="pres">
      <dgm:prSet presAssocID="{82F12017-6ABF-49BA-A376-FD73259E0494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5177-82A4-4332-B20C-198AAFAE3C6D}" type="pres">
      <dgm:prSet presAssocID="{5BE6396A-F905-4CAD-AA69-8D851B4E51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8C57D4-4818-4569-AD47-1A2580622DDE}" type="pres">
      <dgm:prSet presAssocID="{5AF79EDE-35BC-4416-8787-29B86F3FDF92}" presName="compNode" presStyleCnt="0"/>
      <dgm:spPr/>
    </dgm:pt>
    <dgm:pt modelId="{36281C35-D4F7-404F-B845-127E7A72BE94}" type="pres">
      <dgm:prSet presAssocID="{5AF79EDE-35BC-4416-8787-29B86F3FDF92}" presName="pictRect" presStyleLbl="node1" presStyleIdx="1" presStyleCnt="3" custScaleY="22571"/>
      <dgm:spPr>
        <a:solidFill>
          <a:schemeClr val="accent2">
            <a:lumMod val="60000"/>
            <a:lumOff val="40000"/>
          </a:schemeClr>
        </a:solidFill>
      </dgm:spPr>
    </dgm:pt>
    <dgm:pt modelId="{C5A354BE-30A4-4D04-B74F-4F3434186E35}" type="pres">
      <dgm:prSet presAssocID="{5AF79EDE-35BC-4416-8787-29B86F3FDF9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87D64-D678-4422-829F-041372969307}" type="pres">
      <dgm:prSet presAssocID="{F0B85908-B1A7-478E-A465-8C1EAF659C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F278FF-203A-4586-AAD8-23BA83BF4F4D}" type="pres">
      <dgm:prSet presAssocID="{D653F9A2-1A04-4607-B2C0-F2CC176D1E01}" presName="compNode" presStyleCnt="0"/>
      <dgm:spPr/>
    </dgm:pt>
    <dgm:pt modelId="{AC05790A-5E9C-4904-80E5-4071AAF0E555}" type="pres">
      <dgm:prSet presAssocID="{D653F9A2-1A04-4607-B2C0-F2CC176D1E01}" presName="pictRect" presStyleLbl="node1" presStyleIdx="2" presStyleCnt="3" custScaleY="22020"/>
      <dgm:spPr>
        <a:solidFill>
          <a:srgbClr val="92D050"/>
        </a:solidFill>
      </dgm:spPr>
    </dgm:pt>
    <dgm:pt modelId="{E52BCC69-7067-4BB0-A6C7-F299495DAE21}" type="pres">
      <dgm:prSet presAssocID="{D653F9A2-1A04-4607-B2C0-F2CC176D1E01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3DF0F-BDAE-4402-850B-0C9693A8D15F}" type="presOf" srcId="{82F12017-6ABF-49BA-A376-FD73259E0494}" destId="{7D062BD1-FFAF-4501-972B-6364D204BF20}" srcOrd="0" destOrd="0" presId="urn:microsoft.com/office/officeart/2005/8/layout/pList1"/>
    <dgm:cxn modelId="{D59C2455-7101-42D5-88EF-21A8F6C60B79}" type="presOf" srcId="{D653F9A2-1A04-4607-B2C0-F2CC176D1E01}" destId="{E52BCC69-7067-4BB0-A6C7-F299495DAE21}" srcOrd="0" destOrd="0" presId="urn:microsoft.com/office/officeart/2005/8/layout/pList1"/>
    <dgm:cxn modelId="{E98A76A9-7E14-4343-8A75-6FD3CE645F6A}" type="presOf" srcId="{5BE6396A-F905-4CAD-AA69-8D851B4E51B4}" destId="{090D5177-82A4-4332-B20C-198AAFAE3C6D}" srcOrd="0" destOrd="0" presId="urn:microsoft.com/office/officeart/2005/8/layout/pList1"/>
    <dgm:cxn modelId="{B302DF46-EB8F-49A8-9697-8826CB8E2124}" srcId="{8BDB1A56-13EB-4D78-92B0-A044A9EF373F}" destId="{5AF79EDE-35BC-4416-8787-29B86F3FDF92}" srcOrd="1" destOrd="0" parTransId="{24FA25D2-093A-422A-973A-19EF8544037B}" sibTransId="{F0B85908-B1A7-478E-A465-8C1EAF659CC1}"/>
    <dgm:cxn modelId="{61EE2118-7B5B-49E7-94D3-B2B8C580940D}" type="presOf" srcId="{5AF79EDE-35BC-4416-8787-29B86F3FDF92}" destId="{C5A354BE-30A4-4D04-B74F-4F3434186E35}" srcOrd="0" destOrd="0" presId="urn:microsoft.com/office/officeart/2005/8/layout/pList1"/>
    <dgm:cxn modelId="{B25929AD-3D7C-4CD5-B36C-894C0C210E68}" srcId="{8BDB1A56-13EB-4D78-92B0-A044A9EF373F}" destId="{D653F9A2-1A04-4607-B2C0-F2CC176D1E01}" srcOrd="2" destOrd="0" parTransId="{C275E2C1-1A97-48D9-ABC3-C5635F32F790}" sibTransId="{E3FDA043-F49C-4A18-9EB5-57CC53D3CEFD}"/>
    <dgm:cxn modelId="{5FE4EB35-A758-41CF-A574-CD15807B4F25}" type="presOf" srcId="{F0B85908-B1A7-478E-A465-8C1EAF659CC1}" destId="{FEE87D64-D678-4422-829F-041372969307}" srcOrd="0" destOrd="0" presId="urn:microsoft.com/office/officeart/2005/8/layout/pList1"/>
    <dgm:cxn modelId="{75F9E5A6-C2ED-457E-A1EC-156E0AC0D5BE}" type="presOf" srcId="{8BDB1A56-13EB-4D78-92B0-A044A9EF373F}" destId="{88E55195-8706-49B7-9A23-90DABD8C63D6}" srcOrd="0" destOrd="0" presId="urn:microsoft.com/office/officeart/2005/8/layout/pList1"/>
    <dgm:cxn modelId="{E2432615-8481-41E0-BC6D-3BB9E23E58A3}" srcId="{8BDB1A56-13EB-4D78-92B0-A044A9EF373F}" destId="{82F12017-6ABF-49BA-A376-FD73259E0494}" srcOrd="0" destOrd="0" parTransId="{C3BD57C9-142F-4A1F-AA72-A39AD0D2AA14}" sibTransId="{5BE6396A-F905-4CAD-AA69-8D851B4E51B4}"/>
    <dgm:cxn modelId="{35D7BCEF-7289-403B-95C8-BDF9A8BEF936}" type="presParOf" srcId="{88E55195-8706-49B7-9A23-90DABD8C63D6}" destId="{7454F311-F6B4-4FD0-8992-C9F7683EE1D8}" srcOrd="0" destOrd="0" presId="urn:microsoft.com/office/officeart/2005/8/layout/pList1"/>
    <dgm:cxn modelId="{5E130625-0440-4AB5-8768-AAD2ADB0755E}" type="presParOf" srcId="{7454F311-F6B4-4FD0-8992-C9F7683EE1D8}" destId="{383AC527-4DB8-4B98-ADC7-ADF3FF46D0B9}" srcOrd="0" destOrd="0" presId="urn:microsoft.com/office/officeart/2005/8/layout/pList1"/>
    <dgm:cxn modelId="{A966D871-EE44-4DE5-95D8-A550CA8822EE}" type="presParOf" srcId="{7454F311-F6B4-4FD0-8992-C9F7683EE1D8}" destId="{7D062BD1-FFAF-4501-972B-6364D204BF20}" srcOrd="1" destOrd="0" presId="urn:microsoft.com/office/officeart/2005/8/layout/pList1"/>
    <dgm:cxn modelId="{3982291B-26E4-4BBD-836B-8D4C1F82AAFE}" type="presParOf" srcId="{88E55195-8706-49B7-9A23-90DABD8C63D6}" destId="{090D5177-82A4-4332-B20C-198AAFAE3C6D}" srcOrd="1" destOrd="0" presId="urn:microsoft.com/office/officeart/2005/8/layout/pList1"/>
    <dgm:cxn modelId="{E3CC2127-C807-436B-A50E-858AA899E4B7}" type="presParOf" srcId="{88E55195-8706-49B7-9A23-90DABD8C63D6}" destId="{5B8C57D4-4818-4569-AD47-1A2580622DDE}" srcOrd="2" destOrd="0" presId="urn:microsoft.com/office/officeart/2005/8/layout/pList1"/>
    <dgm:cxn modelId="{82784E3F-309D-4237-AA6F-F3519B7F5D9A}" type="presParOf" srcId="{5B8C57D4-4818-4569-AD47-1A2580622DDE}" destId="{36281C35-D4F7-404F-B845-127E7A72BE94}" srcOrd="0" destOrd="0" presId="urn:microsoft.com/office/officeart/2005/8/layout/pList1"/>
    <dgm:cxn modelId="{AB75EA99-9F99-4ADC-9F98-69A5EAE1970A}" type="presParOf" srcId="{5B8C57D4-4818-4569-AD47-1A2580622DDE}" destId="{C5A354BE-30A4-4D04-B74F-4F3434186E35}" srcOrd="1" destOrd="0" presId="urn:microsoft.com/office/officeart/2005/8/layout/pList1"/>
    <dgm:cxn modelId="{6B34C5C6-9907-4845-ABA2-EDA6759FA140}" type="presParOf" srcId="{88E55195-8706-49B7-9A23-90DABD8C63D6}" destId="{FEE87D64-D678-4422-829F-041372969307}" srcOrd="3" destOrd="0" presId="urn:microsoft.com/office/officeart/2005/8/layout/pList1"/>
    <dgm:cxn modelId="{38C9E0C5-44F8-4F6C-BACC-7EF07C9685CC}" type="presParOf" srcId="{88E55195-8706-49B7-9A23-90DABD8C63D6}" destId="{25F278FF-203A-4586-AAD8-23BA83BF4F4D}" srcOrd="4" destOrd="0" presId="urn:microsoft.com/office/officeart/2005/8/layout/pList1"/>
    <dgm:cxn modelId="{5AC0FB0D-4A88-4CC8-9988-2BCDDDB0938D}" type="presParOf" srcId="{25F278FF-203A-4586-AAD8-23BA83BF4F4D}" destId="{AC05790A-5E9C-4904-80E5-4071AAF0E555}" srcOrd="0" destOrd="0" presId="urn:microsoft.com/office/officeart/2005/8/layout/pList1"/>
    <dgm:cxn modelId="{A6865928-3A71-424F-B965-EACE07F969D9}" type="presParOf" srcId="{25F278FF-203A-4586-AAD8-23BA83BF4F4D}" destId="{E52BCC69-7067-4BB0-A6C7-F299495DAE2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7626E-BE46-466C-95EA-C921CCA38DB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B1AFE732-7688-40BA-89F3-1954CBCE1041}">
      <dgm:prSet phldrT="[Текст]" custT="1"/>
      <dgm:spPr>
        <a:solidFill>
          <a:srgbClr val="99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Заявление родителя                                             </a:t>
          </a:r>
          <a:r>
            <a:rPr lang="ru-RU" sz="1800" dirty="0" smtClean="0">
              <a:solidFill>
                <a:schemeClr val="tx1"/>
              </a:solidFill>
            </a:rPr>
            <a:t>(законного представителя)</a:t>
          </a:r>
          <a:endParaRPr lang="ru-RU" sz="1800" dirty="0">
            <a:solidFill>
              <a:schemeClr val="tx1"/>
            </a:solidFill>
          </a:endParaRPr>
        </a:p>
      </dgm:t>
    </dgm:pt>
    <dgm:pt modelId="{9621995D-7329-4A57-9404-62B573E97B5E}" type="parTrans" cxnId="{70176477-BE2B-42B6-A1AF-FD13644E2022}">
      <dgm:prSet/>
      <dgm:spPr/>
      <dgm:t>
        <a:bodyPr/>
        <a:lstStyle/>
        <a:p>
          <a:endParaRPr lang="ru-RU"/>
        </a:p>
      </dgm:t>
    </dgm:pt>
    <dgm:pt modelId="{6CE1ED3D-3394-476F-B567-9449DB61E653}" type="sibTrans" cxnId="{70176477-BE2B-42B6-A1AF-FD13644E2022}">
      <dgm:prSet/>
      <dgm:spPr/>
      <dgm:t>
        <a:bodyPr/>
        <a:lstStyle/>
        <a:p>
          <a:endParaRPr lang="ru-RU"/>
        </a:p>
      </dgm:t>
    </dgm:pt>
    <dgm:pt modelId="{ABC642FA-D69F-4E18-AB38-9103EA27AFF8}">
      <dgm:prSet phldrT="[Текст]" custT="1"/>
      <dgm:spPr>
        <a:solidFill>
          <a:srgbClr val="99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Оригинал документа удостоверяющего личность родителя</a:t>
          </a:r>
          <a:r>
            <a:rPr lang="ru-RU" sz="1800" dirty="0" smtClean="0">
              <a:solidFill>
                <a:schemeClr val="tx1"/>
              </a:solidFill>
            </a:rPr>
            <a:t> </a:t>
          </a:r>
          <a:endParaRPr lang="ru-RU" sz="1800" dirty="0" smtClean="0">
            <a:solidFill>
              <a:schemeClr val="tx1"/>
            </a:solidFill>
          </a:endParaRPr>
        </a:p>
        <a:p>
          <a:pPr algn="ctr"/>
          <a:r>
            <a:rPr lang="ru-RU" sz="1800" dirty="0" smtClean="0">
              <a:solidFill>
                <a:schemeClr val="tx1"/>
              </a:solidFill>
            </a:rPr>
            <a:t>(</a:t>
          </a:r>
          <a:r>
            <a:rPr lang="ru-RU" sz="1800" dirty="0" smtClean="0">
              <a:solidFill>
                <a:schemeClr val="tx1"/>
              </a:solidFill>
            </a:rPr>
            <a:t>законного представителя)</a:t>
          </a:r>
          <a:endParaRPr lang="ru-RU" sz="1800" dirty="0">
            <a:solidFill>
              <a:schemeClr val="tx1"/>
            </a:solidFill>
          </a:endParaRPr>
        </a:p>
      </dgm:t>
    </dgm:pt>
    <dgm:pt modelId="{A74D38E1-0F7A-4639-B72D-668B492B76C0}" type="parTrans" cxnId="{34D75544-DFD5-41AC-8BEB-823047FB9CAA}">
      <dgm:prSet/>
      <dgm:spPr/>
      <dgm:t>
        <a:bodyPr/>
        <a:lstStyle/>
        <a:p>
          <a:endParaRPr lang="ru-RU"/>
        </a:p>
      </dgm:t>
    </dgm:pt>
    <dgm:pt modelId="{FEE0479A-FDFB-4B39-9C5D-73526FF823A4}" type="sibTrans" cxnId="{34D75544-DFD5-41AC-8BEB-823047FB9CAA}">
      <dgm:prSet/>
      <dgm:spPr/>
      <dgm:t>
        <a:bodyPr/>
        <a:lstStyle/>
        <a:p>
          <a:endParaRPr lang="ru-RU"/>
        </a:p>
      </dgm:t>
    </dgm:pt>
    <dgm:pt modelId="{F659F235-ED26-43BC-AB36-345B865482F8}">
      <dgm:prSet phldrT="[Текст]" custT="1"/>
      <dgm:spPr>
        <a:solidFill>
          <a:srgbClr val="99CC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Свидетельство о рождении ребёнка</a:t>
          </a:r>
          <a:endParaRPr lang="ru-RU" sz="1800" b="1" dirty="0">
            <a:solidFill>
              <a:schemeClr val="tx1"/>
            </a:solidFill>
          </a:endParaRPr>
        </a:p>
      </dgm:t>
    </dgm:pt>
    <dgm:pt modelId="{50F14F4A-4CFD-4077-9D21-9ECF66309C57}" type="parTrans" cxnId="{84542F06-6BB5-4E02-90D6-FE6F77CD4FFD}">
      <dgm:prSet/>
      <dgm:spPr/>
      <dgm:t>
        <a:bodyPr/>
        <a:lstStyle/>
        <a:p>
          <a:endParaRPr lang="ru-RU"/>
        </a:p>
      </dgm:t>
    </dgm:pt>
    <dgm:pt modelId="{64D25F62-3DCE-4B94-B27B-CF2DCB8C8BB5}" type="sibTrans" cxnId="{84542F06-6BB5-4E02-90D6-FE6F77CD4FFD}">
      <dgm:prSet/>
      <dgm:spPr/>
      <dgm:t>
        <a:bodyPr/>
        <a:lstStyle/>
        <a:p>
          <a:endParaRPr lang="ru-RU"/>
        </a:p>
      </dgm:t>
    </dgm:pt>
    <dgm:pt modelId="{031E324E-C575-4A92-9232-AC58E16CE740}" type="pres">
      <dgm:prSet presAssocID="{F6F7626E-BE46-466C-95EA-C921CCA38D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CAC8E-E061-44FD-8583-55346923EAB0}" type="pres">
      <dgm:prSet presAssocID="{B1AFE732-7688-40BA-89F3-1954CBCE1041}" presName="parentLi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C3CD133-3B66-4B23-B17B-7F02321CD443}" type="pres">
      <dgm:prSet presAssocID="{B1AFE732-7688-40BA-89F3-1954CBCE104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8704BB-D677-4882-827B-AFFB498B45A7}" type="pres">
      <dgm:prSet presAssocID="{B1AFE732-7688-40BA-89F3-1954CBCE1041}" presName="parentText" presStyleLbl="node1" presStyleIdx="0" presStyleCnt="3" custScaleX="115824" custScaleY="274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DBF58-3E15-4CCF-83F9-A084DEC7B504}" type="pres">
      <dgm:prSet presAssocID="{B1AFE732-7688-40BA-89F3-1954CBCE1041}" presName="negative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276F9A5-FBC4-4DBA-9C95-609594D2181E}" type="pres">
      <dgm:prSet presAssocID="{B1AFE732-7688-40BA-89F3-1954CBCE1041}" presName="childText" presStyleLbl="conFgAcc1" presStyleIdx="0" presStyleCnt="3">
        <dgm:presLayoutVars>
          <dgm:bulletEnabled val="1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4B6877A-9C9C-4FE9-8CA6-D6A391366CAD}" type="pres">
      <dgm:prSet presAssocID="{6CE1ED3D-3394-476F-B567-9449DB61E653}" presName="spaceBetweenRectangle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D372599-4CC6-46A4-A476-9D94F6311ED8}" type="pres">
      <dgm:prSet presAssocID="{ABC642FA-D69F-4E18-AB38-9103EA27AFF8}" presName="parentLi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4C00C63-05EB-4F19-AA37-F468C77C53A4}" type="pres">
      <dgm:prSet presAssocID="{ABC642FA-D69F-4E18-AB38-9103EA27AF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4E9F30-7B54-4E6D-B2D8-EEA01C427DC8}" type="pres">
      <dgm:prSet presAssocID="{ABC642FA-D69F-4E18-AB38-9103EA27AFF8}" presName="parentText" presStyleLbl="node1" presStyleIdx="1" presStyleCnt="3" custScaleY="2409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D5A02-F768-4449-B011-02AAE1685490}" type="pres">
      <dgm:prSet presAssocID="{ABC642FA-D69F-4E18-AB38-9103EA27AFF8}" presName="negative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B1F297B-1B4C-4FD2-B1A5-DFC0C4DADEDD}" type="pres">
      <dgm:prSet presAssocID="{ABC642FA-D69F-4E18-AB38-9103EA27AFF8}" presName="childText" presStyleLbl="conFgAcc1" presStyleIdx="1" presStyleCnt="3" custLinFactNeighborY="29194">
        <dgm:presLayoutVars>
          <dgm:bulletEnabled val="1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8958EA2-85D5-4E04-ABF0-C1B40B9910EB}" type="pres">
      <dgm:prSet presAssocID="{FEE0479A-FDFB-4B39-9C5D-73526FF823A4}" presName="spaceBetweenRectangle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47F82C3-0626-42BE-906F-A679ACE2ABDC}" type="pres">
      <dgm:prSet presAssocID="{F659F235-ED26-43BC-AB36-345B865482F8}" presName="parentLin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11163AC-A608-4EB4-965A-EE5B1D9A23CB}" type="pres">
      <dgm:prSet presAssocID="{F659F235-ED26-43BC-AB36-345B865482F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D3B9E01-992B-4807-A8A1-FFE062DCEAD9}" type="pres">
      <dgm:prSet presAssocID="{F659F235-ED26-43BC-AB36-345B865482F8}" presName="parentText" presStyleLbl="node1" presStyleIdx="2" presStyleCnt="3" custScaleY="260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6493B-C228-45D7-9424-B5FE298F1FAF}" type="pres">
      <dgm:prSet presAssocID="{F659F235-ED26-43BC-AB36-345B865482F8}" presName="negative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4C49243-91C3-458E-BCC2-70D3FA54A71B}" type="pres">
      <dgm:prSet presAssocID="{F659F235-ED26-43BC-AB36-345B865482F8}" presName="childText" presStyleLbl="conFgAcc1" presStyleIdx="2" presStyleCnt="3">
        <dgm:presLayoutVars>
          <dgm:bulletEnabled val="1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8EA569DD-96DA-4B8C-BBF8-9A885159ABEB}" type="presOf" srcId="{ABC642FA-D69F-4E18-AB38-9103EA27AFF8}" destId="{34C00C63-05EB-4F19-AA37-F468C77C53A4}" srcOrd="0" destOrd="0" presId="urn:microsoft.com/office/officeart/2005/8/layout/list1"/>
    <dgm:cxn modelId="{84542F06-6BB5-4E02-90D6-FE6F77CD4FFD}" srcId="{F6F7626E-BE46-466C-95EA-C921CCA38DB3}" destId="{F659F235-ED26-43BC-AB36-345B865482F8}" srcOrd="2" destOrd="0" parTransId="{50F14F4A-4CFD-4077-9D21-9ECF66309C57}" sibTransId="{64D25F62-3DCE-4B94-B27B-CF2DCB8C8BB5}"/>
    <dgm:cxn modelId="{B3A62DB3-6442-4F83-AE7C-386FC65B29CF}" type="presOf" srcId="{B1AFE732-7688-40BA-89F3-1954CBCE1041}" destId="{6C3CD133-3B66-4B23-B17B-7F02321CD443}" srcOrd="0" destOrd="0" presId="urn:microsoft.com/office/officeart/2005/8/layout/list1"/>
    <dgm:cxn modelId="{70176477-BE2B-42B6-A1AF-FD13644E2022}" srcId="{F6F7626E-BE46-466C-95EA-C921CCA38DB3}" destId="{B1AFE732-7688-40BA-89F3-1954CBCE1041}" srcOrd="0" destOrd="0" parTransId="{9621995D-7329-4A57-9404-62B573E97B5E}" sibTransId="{6CE1ED3D-3394-476F-B567-9449DB61E653}"/>
    <dgm:cxn modelId="{AEBE30EA-B88D-488C-B30D-B6286062D733}" type="presOf" srcId="{F659F235-ED26-43BC-AB36-345B865482F8}" destId="{111163AC-A608-4EB4-965A-EE5B1D9A23CB}" srcOrd="0" destOrd="0" presId="urn:microsoft.com/office/officeart/2005/8/layout/list1"/>
    <dgm:cxn modelId="{4437063E-A89D-48A0-9213-6D0B075D2F2A}" type="presOf" srcId="{ABC642FA-D69F-4E18-AB38-9103EA27AFF8}" destId="{5C4E9F30-7B54-4E6D-B2D8-EEA01C427DC8}" srcOrd="1" destOrd="0" presId="urn:microsoft.com/office/officeart/2005/8/layout/list1"/>
    <dgm:cxn modelId="{66FE8508-B263-4090-A0A5-370E31EFA618}" type="presOf" srcId="{B1AFE732-7688-40BA-89F3-1954CBCE1041}" destId="{978704BB-D677-4882-827B-AFFB498B45A7}" srcOrd="1" destOrd="0" presId="urn:microsoft.com/office/officeart/2005/8/layout/list1"/>
    <dgm:cxn modelId="{F0325951-38ED-477F-84FE-2F5C509CC79F}" type="presOf" srcId="{F659F235-ED26-43BC-AB36-345B865482F8}" destId="{0D3B9E01-992B-4807-A8A1-FFE062DCEAD9}" srcOrd="1" destOrd="0" presId="urn:microsoft.com/office/officeart/2005/8/layout/list1"/>
    <dgm:cxn modelId="{B94D2CB4-4660-422E-9EEC-B27C2CB04524}" type="presOf" srcId="{F6F7626E-BE46-466C-95EA-C921CCA38DB3}" destId="{031E324E-C575-4A92-9232-AC58E16CE740}" srcOrd="0" destOrd="0" presId="urn:microsoft.com/office/officeart/2005/8/layout/list1"/>
    <dgm:cxn modelId="{34D75544-DFD5-41AC-8BEB-823047FB9CAA}" srcId="{F6F7626E-BE46-466C-95EA-C921CCA38DB3}" destId="{ABC642FA-D69F-4E18-AB38-9103EA27AFF8}" srcOrd="1" destOrd="0" parTransId="{A74D38E1-0F7A-4639-B72D-668B492B76C0}" sibTransId="{FEE0479A-FDFB-4B39-9C5D-73526FF823A4}"/>
    <dgm:cxn modelId="{C12D9206-59CD-4484-8E91-DF2DF87435B6}" type="presParOf" srcId="{031E324E-C575-4A92-9232-AC58E16CE740}" destId="{8A3CAC8E-E061-44FD-8583-55346923EAB0}" srcOrd="0" destOrd="0" presId="urn:microsoft.com/office/officeart/2005/8/layout/list1"/>
    <dgm:cxn modelId="{4D4F58B0-DA99-41F9-A244-234EA919475B}" type="presParOf" srcId="{8A3CAC8E-E061-44FD-8583-55346923EAB0}" destId="{6C3CD133-3B66-4B23-B17B-7F02321CD443}" srcOrd="0" destOrd="0" presId="urn:microsoft.com/office/officeart/2005/8/layout/list1"/>
    <dgm:cxn modelId="{CD695D48-0678-47A4-9417-12C81091A606}" type="presParOf" srcId="{8A3CAC8E-E061-44FD-8583-55346923EAB0}" destId="{978704BB-D677-4882-827B-AFFB498B45A7}" srcOrd="1" destOrd="0" presId="urn:microsoft.com/office/officeart/2005/8/layout/list1"/>
    <dgm:cxn modelId="{23A989E9-F797-4110-9DFB-E05782CB7274}" type="presParOf" srcId="{031E324E-C575-4A92-9232-AC58E16CE740}" destId="{D15DBF58-3E15-4CCF-83F9-A084DEC7B504}" srcOrd="1" destOrd="0" presId="urn:microsoft.com/office/officeart/2005/8/layout/list1"/>
    <dgm:cxn modelId="{5FA1F250-E82B-40CC-B3AD-EF0DE6F34010}" type="presParOf" srcId="{031E324E-C575-4A92-9232-AC58E16CE740}" destId="{8276F9A5-FBC4-4DBA-9C95-609594D2181E}" srcOrd="2" destOrd="0" presId="urn:microsoft.com/office/officeart/2005/8/layout/list1"/>
    <dgm:cxn modelId="{533C4EF5-FAB8-4CF9-A14E-9A892D2077EA}" type="presParOf" srcId="{031E324E-C575-4A92-9232-AC58E16CE740}" destId="{C4B6877A-9C9C-4FE9-8CA6-D6A391366CAD}" srcOrd="3" destOrd="0" presId="urn:microsoft.com/office/officeart/2005/8/layout/list1"/>
    <dgm:cxn modelId="{157126FA-85D0-4663-B0D8-E499C2639DB3}" type="presParOf" srcId="{031E324E-C575-4A92-9232-AC58E16CE740}" destId="{9D372599-4CC6-46A4-A476-9D94F6311ED8}" srcOrd="4" destOrd="0" presId="urn:microsoft.com/office/officeart/2005/8/layout/list1"/>
    <dgm:cxn modelId="{EFD63252-37C3-460C-B0B5-BAA2F47DAAAE}" type="presParOf" srcId="{9D372599-4CC6-46A4-A476-9D94F6311ED8}" destId="{34C00C63-05EB-4F19-AA37-F468C77C53A4}" srcOrd="0" destOrd="0" presId="urn:microsoft.com/office/officeart/2005/8/layout/list1"/>
    <dgm:cxn modelId="{86A6D0BB-AF3C-4472-86CC-852880665B5F}" type="presParOf" srcId="{9D372599-4CC6-46A4-A476-9D94F6311ED8}" destId="{5C4E9F30-7B54-4E6D-B2D8-EEA01C427DC8}" srcOrd="1" destOrd="0" presId="urn:microsoft.com/office/officeart/2005/8/layout/list1"/>
    <dgm:cxn modelId="{A8B195F6-155D-4CB0-947A-A7840B76AA64}" type="presParOf" srcId="{031E324E-C575-4A92-9232-AC58E16CE740}" destId="{A7ED5A02-F768-4449-B011-02AAE1685490}" srcOrd="5" destOrd="0" presId="urn:microsoft.com/office/officeart/2005/8/layout/list1"/>
    <dgm:cxn modelId="{3F3066D4-997D-44D9-A4B3-0D7B6C5BC2A6}" type="presParOf" srcId="{031E324E-C575-4A92-9232-AC58E16CE740}" destId="{9B1F297B-1B4C-4FD2-B1A5-DFC0C4DADEDD}" srcOrd="6" destOrd="0" presId="urn:microsoft.com/office/officeart/2005/8/layout/list1"/>
    <dgm:cxn modelId="{7F45B0E0-3835-4742-A2D3-C915ED4CB4D4}" type="presParOf" srcId="{031E324E-C575-4A92-9232-AC58E16CE740}" destId="{48958EA2-85D5-4E04-ABF0-C1B40B9910EB}" srcOrd="7" destOrd="0" presId="urn:microsoft.com/office/officeart/2005/8/layout/list1"/>
    <dgm:cxn modelId="{F4594E58-C396-4631-A897-DA66086BE9D9}" type="presParOf" srcId="{031E324E-C575-4A92-9232-AC58E16CE740}" destId="{A47F82C3-0626-42BE-906F-A679ACE2ABDC}" srcOrd="8" destOrd="0" presId="urn:microsoft.com/office/officeart/2005/8/layout/list1"/>
    <dgm:cxn modelId="{18A5BBBE-734B-4B9A-8619-E4E9D739825A}" type="presParOf" srcId="{A47F82C3-0626-42BE-906F-A679ACE2ABDC}" destId="{111163AC-A608-4EB4-965A-EE5B1D9A23CB}" srcOrd="0" destOrd="0" presId="urn:microsoft.com/office/officeart/2005/8/layout/list1"/>
    <dgm:cxn modelId="{3BA76995-D49B-48AA-8936-0EC201A39141}" type="presParOf" srcId="{A47F82C3-0626-42BE-906F-A679ACE2ABDC}" destId="{0D3B9E01-992B-4807-A8A1-FFE062DCEAD9}" srcOrd="1" destOrd="0" presId="urn:microsoft.com/office/officeart/2005/8/layout/list1"/>
    <dgm:cxn modelId="{8AC98C4A-0867-4C39-A0B6-A79BE827A394}" type="presParOf" srcId="{031E324E-C575-4A92-9232-AC58E16CE740}" destId="{9996493B-C228-45D7-9424-B5FE298F1FAF}" srcOrd="9" destOrd="0" presId="urn:microsoft.com/office/officeart/2005/8/layout/list1"/>
    <dgm:cxn modelId="{DC3CA02A-062C-46ED-B00A-94A270D1CE1B}" type="presParOf" srcId="{031E324E-C575-4A92-9232-AC58E16CE740}" destId="{84C49243-91C3-458E-BCC2-70D3FA54A71B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B1A56-13EB-4D78-92B0-A044A9EF373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12017-6ABF-49BA-A376-FD73259E0494}">
      <dgm:prSet phldrT="[Текст]" custT="1"/>
      <dgm:spPr/>
      <dgm:t>
        <a:bodyPr/>
        <a:lstStyle/>
        <a:p>
          <a:r>
            <a:rPr lang="ru-RU" sz="1400" b="1" dirty="0" smtClean="0"/>
            <a:t>вид на жительство</a:t>
          </a:r>
          <a:endParaRPr lang="ru-RU" sz="1400" b="1" dirty="0"/>
        </a:p>
      </dgm:t>
    </dgm:pt>
    <dgm:pt modelId="{C3BD57C9-142F-4A1F-AA72-A39AD0D2AA14}" type="parTrans" cxnId="{E2432615-8481-41E0-BC6D-3BB9E23E58A3}">
      <dgm:prSet/>
      <dgm:spPr/>
      <dgm:t>
        <a:bodyPr/>
        <a:lstStyle/>
        <a:p>
          <a:endParaRPr lang="ru-RU"/>
        </a:p>
      </dgm:t>
    </dgm:pt>
    <dgm:pt modelId="{5BE6396A-F905-4CAD-AA69-8D851B4E51B4}" type="sibTrans" cxnId="{E2432615-8481-41E0-BC6D-3BB9E23E58A3}">
      <dgm:prSet/>
      <dgm:spPr/>
      <dgm:t>
        <a:bodyPr/>
        <a:lstStyle/>
        <a:p>
          <a:endParaRPr lang="ru-RU"/>
        </a:p>
      </dgm:t>
    </dgm:pt>
    <dgm:pt modelId="{5AF79EDE-35BC-4416-8787-29B86F3FDF92}">
      <dgm:prSet phldrT="[Текст]" custT="1"/>
      <dgm:spPr/>
      <dgm:t>
        <a:bodyPr/>
        <a:lstStyle/>
        <a:p>
          <a:r>
            <a:rPr lang="ru-RU" sz="1400" b="1" dirty="0" smtClean="0"/>
            <a:t>разрешение на временное проживание</a:t>
          </a:r>
          <a:endParaRPr lang="ru-RU" sz="1400" b="1" dirty="0"/>
        </a:p>
      </dgm:t>
    </dgm:pt>
    <dgm:pt modelId="{24FA25D2-093A-422A-973A-19EF8544037B}" type="parTrans" cxnId="{B302DF46-EB8F-49A8-9697-8826CB8E2124}">
      <dgm:prSet/>
      <dgm:spPr/>
      <dgm:t>
        <a:bodyPr/>
        <a:lstStyle/>
        <a:p>
          <a:endParaRPr lang="ru-RU"/>
        </a:p>
      </dgm:t>
    </dgm:pt>
    <dgm:pt modelId="{F0B85908-B1A7-478E-A465-8C1EAF659CC1}" type="sibTrans" cxnId="{B302DF46-EB8F-49A8-9697-8826CB8E2124}">
      <dgm:prSet/>
      <dgm:spPr/>
      <dgm:t>
        <a:bodyPr/>
        <a:lstStyle/>
        <a:p>
          <a:endParaRPr lang="ru-RU"/>
        </a:p>
      </dgm:t>
    </dgm:pt>
    <dgm:pt modelId="{D653F9A2-1A04-4607-B2C0-F2CC176D1E01}">
      <dgm:prSet phldrT="[Текст]" custT="1"/>
      <dgm:spPr/>
      <dgm:t>
        <a:bodyPr/>
        <a:lstStyle/>
        <a:p>
          <a:r>
            <a:rPr lang="ru-RU" sz="1400" b="1" dirty="0" smtClean="0"/>
            <a:t>миграционная карта</a:t>
          </a:r>
        </a:p>
        <a:p>
          <a:r>
            <a:rPr lang="ru-RU" sz="1400" dirty="0" smtClean="0"/>
            <a:t>(для детей, въехавших в Россию в порядке, не требующем получения визы).</a:t>
          </a:r>
          <a:endParaRPr lang="ru-RU" sz="1400" dirty="0"/>
        </a:p>
      </dgm:t>
    </dgm:pt>
    <dgm:pt modelId="{C275E2C1-1A97-48D9-ABC3-C5635F32F790}" type="parTrans" cxnId="{B25929AD-3D7C-4CD5-B36C-894C0C210E68}">
      <dgm:prSet/>
      <dgm:spPr/>
      <dgm:t>
        <a:bodyPr/>
        <a:lstStyle/>
        <a:p>
          <a:endParaRPr lang="ru-RU"/>
        </a:p>
      </dgm:t>
    </dgm:pt>
    <dgm:pt modelId="{E3FDA043-F49C-4A18-9EB5-57CC53D3CEFD}" type="sibTrans" cxnId="{B25929AD-3D7C-4CD5-B36C-894C0C210E68}">
      <dgm:prSet/>
      <dgm:spPr/>
      <dgm:t>
        <a:bodyPr/>
        <a:lstStyle/>
        <a:p>
          <a:endParaRPr lang="ru-RU"/>
        </a:p>
      </dgm:t>
    </dgm:pt>
    <dgm:pt modelId="{F1A32956-6A2D-41D4-9139-4182679EA070}">
      <dgm:prSet/>
      <dgm:spPr/>
      <dgm:t>
        <a:bodyPr/>
        <a:lstStyle/>
        <a:p>
          <a:endParaRPr lang="ru-RU"/>
        </a:p>
      </dgm:t>
    </dgm:pt>
    <dgm:pt modelId="{50543843-0E85-46A1-B810-B4B9AACBAC0A}" type="parTrans" cxnId="{95038C13-9A2D-4C13-92D4-91D726F156A3}">
      <dgm:prSet/>
      <dgm:spPr/>
      <dgm:t>
        <a:bodyPr/>
        <a:lstStyle/>
        <a:p>
          <a:endParaRPr lang="ru-RU"/>
        </a:p>
      </dgm:t>
    </dgm:pt>
    <dgm:pt modelId="{9B22A121-F33E-424A-BAE6-A251F2D6EF1F}" type="sibTrans" cxnId="{95038C13-9A2D-4C13-92D4-91D726F156A3}">
      <dgm:prSet/>
      <dgm:spPr/>
      <dgm:t>
        <a:bodyPr/>
        <a:lstStyle/>
        <a:p>
          <a:endParaRPr lang="ru-RU"/>
        </a:p>
      </dgm:t>
    </dgm:pt>
    <dgm:pt modelId="{918476D2-0EBF-4E6D-8C92-D96DAD0BE783}">
      <dgm:prSet phldrT="[Текст]"/>
      <dgm:spPr/>
      <dgm:t>
        <a:bodyPr/>
        <a:lstStyle/>
        <a:p>
          <a:r>
            <a:rPr lang="ru-RU" b="1" dirty="0" smtClean="0"/>
            <a:t>виза </a:t>
          </a:r>
        </a:p>
        <a:p>
          <a:r>
            <a:rPr lang="ru-RU" dirty="0" smtClean="0"/>
            <a:t>(для детей, въехавших в Россию в порядке, требующем получения визы. Предъявления миграционной карты в этом случае не требуется);</a:t>
          </a:r>
          <a:br>
            <a:rPr lang="ru-RU" dirty="0" smtClean="0"/>
          </a:br>
          <a:endParaRPr lang="ru-RU" dirty="0"/>
        </a:p>
      </dgm:t>
    </dgm:pt>
    <dgm:pt modelId="{B9BF28A6-7AFF-48E6-BE02-325D2E23256B}" type="parTrans" cxnId="{D9AA52D2-3D51-4726-A290-1AF597875325}">
      <dgm:prSet/>
      <dgm:spPr/>
      <dgm:t>
        <a:bodyPr/>
        <a:lstStyle/>
        <a:p>
          <a:endParaRPr lang="ru-RU"/>
        </a:p>
      </dgm:t>
    </dgm:pt>
    <dgm:pt modelId="{63C4D134-27CA-40BB-A0F4-11E62199D8C0}" type="sibTrans" cxnId="{D9AA52D2-3D51-4726-A290-1AF597875325}">
      <dgm:prSet/>
      <dgm:spPr/>
      <dgm:t>
        <a:bodyPr/>
        <a:lstStyle/>
        <a:p>
          <a:endParaRPr lang="ru-RU"/>
        </a:p>
      </dgm:t>
    </dgm:pt>
    <dgm:pt modelId="{88E55195-8706-49B7-9A23-90DABD8C63D6}" type="pres">
      <dgm:prSet presAssocID="{8BDB1A56-13EB-4D78-92B0-A044A9EF37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4F311-F6B4-4FD0-8992-C9F7683EE1D8}" type="pres">
      <dgm:prSet presAssocID="{82F12017-6ABF-49BA-A376-FD73259E0494}" presName="compNode" presStyleCnt="0"/>
      <dgm:spPr/>
    </dgm:pt>
    <dgm:pt modelId="{383AC527-4DB8-4B98-ADC7-ADF3FF46D0B9}" type="pres">
      <dgm:prSet presAssocID="{82F12017-6ABF-49BA-A376-FD73259E0494}" presName="pictRect" presStyleLbl="node1" presStyleIdx="0" presStyleCnt="5" custScaleY="22571"/>
      <dgm:spPr>
        <a:solidFill>
          <a:srgbClr val="99CCFF"/>
        </a:solidFill>
      </dgm:spPr>
    </dgm:pt>
    <dgm:pt modelId="{7D062BD1-FFAF-4501-972B-6364D204BF20}" type="pres">
      <dgm:prSet presAssocID="{82F12017-6ABF-49BA-A376-FD73259E0494}" presName="textRect" presStyleLbl="revTx" presStyleIdx="0" presStyleCnt="5" custLinFactNeighborX="3735" custLinFactNeighborY="-52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5177-82A4-4332-B20C-198AAFAE3C6D}" type="pres">
      <dgm:prSet presAssocID="{5BE6396A-F905-4CAD-AA69-8D851B4E51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8C57D4-4818-4569-AD47-1A2580622DDE}" type="pres">
      <dgm:prSet presAssocID="{5AF79EDE-35BC-4416-8787-29B86F3FDF92}" presName="compNode" presStyleCnt="0"/>
      <dgm:spPr/>
    </dgm:pt>
    <dgm:pt modelId="{36281C35-D4F7-404F-B845-127E7A72BE94}" type="pres">
      <dgm:prSet presAssocID="{5AF79EDE-35BC-4416-8787-29B86F3FDF92}" presName="pictRect" presStyleLbl="node1" presStyleIdx="1" presStyleCnt="5" custScaleY="22571" custLinFactNeighborX="56900" custLinFactNeighborY="87560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C5A354BE-30A4-4D04-B74F-4F3434186E35}" type="pres">
      <dgm:prSet presAssocID="{5AF79EDE-35BC-4416-8787-29B86F3FDF92}" presName="textRect" presStyleLbl="revTx" presStyleIdx="1" presStyleCnt="5" custLinFactNeighborX="54214" custLinFactNeighborY="-6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87D64-D678-4422-829F-041372969307}" type="pres">
      <dgm:prSet presAssocID="{F0B85908-B1A7-478E-A465-8C1EAF659C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F278FF-203A-4586-AAD8-23BA83BF4F4D}" type="pres">
      <dgm:prSet presAssocID="{D653F9A2-1A04-4607-B2C0-F2CC176D1E01}" presName="compNode" presStyleCnt="0"/>
      <dgm:spPr/>
    </dgm:pt>
    <dgm:pt modelId="{AC05790A-5E9C-4904-80E5-4071AAF0E555}" type="pres">
      <dgm:prSet presAssocID="{D653F9A2-1A04-4607-B2C0-F2CC176D1E01}" presName="pictRect" presStyleLbl="node1" presStyleIdx="2" presStyleCnt="5" custScaleY="22020" custLinFactX="-100000" custLinFactNeighborX="-159184" custLinFactNeighborY="87423"/>
      <dgm:spPr>
        <a:solidFill>
          <a:srgbClr val="92D050"/>
        </a:solidFill>
      </dgm:spPr>
    </dgm:pt>
    <dgm:pt modelId="{E52BCC69-7067-4BB0-A6C7-F299495DAE21}" type="pres">
      <dgm:prSet presAssocID="{D653F9A2-1A04-4607-B2C0-F2CC176D1E01}" presName="textRect" presStyleLbl="revTx" presStyleIdx="2" presStyleCnt="5" custScaleX="182036" custLinFactX="-100000" custLinFactY="10122" custLinFactNeighborX="-1521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3EBA2-D8C4-487C-B964-A35A8D80E0B8}" type="pres">
      <dgm:prSet presAssocID="{E3FDA043-F49C-4A18-9EB5-57CC53D3CEF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882A01-93C2-459B-905A-A3D2BD1E019E}" type="pres">
      <dgm:prSet presAssocID="{F1A32956-6A2D-41D4-9139-4182679EA070}" presName="compNode" presStyleCnt="0"/>
      <dgm:spPr/>
    </dgm:pt>
    <dgm:pt modelId="{8567C12E-2F65-4C4F-9FE3-126690EDD08C}" type="pres">
      <dgm:prSet presAssocID="{F1A32956-6A2D-41D4-9139-4182679EA070}" presName="pictRect" presStyleLbl="node1" presStyleIdx="3" presStyleCnt="5" custAng="10800000" custFlipVert="1" custScaleY="12638" custLinFactNeighborX="62874" custLinFactNeighborY="-9654"/>
      <dgm:spPr>
        <a:noFill/>
      </dgm:spPr>
      <dgm:t>
        <a:bodyPr/>
        <a:lstStyle/>
        <a:p>
          <a:endParaRPr lang="ru-RU"/>
        </a:p>
      </dgm:t>
    </dgm:pt>
    <dgm:pt modelId="{FECC61EB-8832-4AC4-BD1A-97BBC29BB965}" type="pres">
      <dgm:prSet presAssocID="{F1A32956-6A2D-41D4-9139-4182679EA070}" presName="textRect" presStyleLbl="revTx" presStyleIdx="3" presStyleCnt="5">
        <dgm:presLayoutVars>
          <dgm:bulletEnabled val="1"/>
        </dgm:presLayoutVars>
      </dgm:prSet>
      <dgm:spPr/>
    </dgm:pt>
    <dgm:pt modelId="{E79FD637-21B8-4522-B34E-F73F6856DF5A}" type="pres">
      <dgm:prSet presAssocID="{9B22A121-F33E-424A-BAE6-A251F2D6EF1F}" presName="sibTrans" presStyleLbl="sibTrans2D1" presStyleIdx="0" presStyleCnt="0"/>
      <dgm:spPr/>
    </dgm:pt>
    <dgm:pt modelId="{31961D71-F4EB-4076-A748-D9E30F9030D4}" type="pres">
      <dgm:prSet presAssocID="{918476D2-0EBF-4E6D-8C92-D96DAD0BE783}" presName="compNode" presStyleCnt="0"/>
      <dgm:spPr/>
    </dgm:pt>
    <dgm:pt modelId="{D9AFFB2B-6F8F-4F47-B0A7-AE5FA1EBD9D8}" type="pres">
      <dgm:prSet presAssocID="{918476D2-0EBF-4E6D-8C92-D96DAD0BE783}" presName="pictRect" presStyleLbl="node1" presStyleIdx="4" presStyleCnt="5" custScaleX="106739" custScaleY="23308" custLinFactY="-29776" custLinFactNeighborX="-42619" custLinFactNeighborY="-100000"/>
      <dgm:spPr/>
    </dgm:pt>
    <dgm:pt modelId="{92623455-3458-4659-900F-2F82F5164C32}" type="pres">
      <dgm:prSet presAssocID="{918476D2-0EBF-4E6D-8C92-D96DAD0BE783}" presName="textRect" presStyleLbl="revTx" presStyleIdx="4" presStyleCnt="5" custScaleX="150900" custScaleY="226686" custLinFactNeighborX="-33786" custLinFactNeighborY="-68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A52D2-3D51-4726-A290-1AF597875325}" srcId="{8BDB1A56-13EB-4D78-92B0-A044A9EF373F}" destId="{918476D2-0EBF-4E6D-8C92-D96DAD0BE783}" srcOrd="4" destOrd="0" parTransId="{B9BF28A6-7AFF-48E6-BE02-325D2E23256B}" sibTransId="{63C4D134-27CA-40BB-A0F4-11E62199D8C0}"/>
    <dgm:cxn modelId="{6BF7C8E5-78B0-4E88-8495-B29F97ABAF52}" type="presOf" srcId="{8BDB1A56-13EB-4D78-92B0-A044A9EF373F}" destId="{88E55195-8706-49B7-9A23-90DABD8C63D6}" srcOrd="0" destOrd="0" presId="urn:microsoft.com/office/officeart/2005/8/layout/pList1"/>
    <dgm:cxn modelId="{0204C2B6-365E-4BB4-A8A9-5EDF3EA3DA87}" type="presOf" srcId="{D653F9A2-1A04-4607-B2C0-F2CC176D1E01}" destId="{E52BCC69-7067-4BB0-A6C7-F299495DAE21}" srcOrd="0" destOrd="0" presId="urn:microsoft.com/office/officeart/2005/8/layout/pList1"/>
    <dgm:cxn modelId="{B8E2C4D0-A1F4-4358-B9EA-14040D0A7333}" type="presOf" srcId="{5BE6396A-F905-4CAD-AA69-8D851B4E51B4}" destId="{090D5177-82A4-4332-B20C-198AAFAE3C6D}" srcOrd="0" destOrd="0" presId="urn:microsoft.com/office/officeart/2005/8/layout/pList1"/>
    <dgm:cxn modelId="{B302DF46-EB8F-49A8-9697-8826CB8E2124}" srcId="{8BDB1A56-13EB-4D78-92B0-A044A9EF373F}" destId="{5AF79EDE-35BC-4416-8787-29B86F3FDF92}" srcOrd="1" destOrd="0" parTransId="{24FA25D2-093A-422A-973A-19EF8544037B}" sibTransId="{F0B85908-B1A7-478E-A465-8C1EAF659CC1}"/>
    <dgm:cxn modelId="{C42A58A7-FA64-4A82-8FA5-C11D9E6AAE35}" type="presOf" srcId="{E3FDA043-F49C-4A18-9EB5-57CC53D3CEFD}" destId="{ECA3EBA2-D8C4-487C-B964-A35A8D80E0B8}" srcOrd="0" destOrd="0" presId="urn:microsoft.com/office/officeart/2005/8/layout/pList1"/>
    <dgm:cxn modelId="{D5E087CC-64C1-4691-8049-F0B3B153DF6C}" type="presOf" srcId="{F1A32956-6A2D-41D4-9139-4182679EA070}" destId="{FECC61EB-8832-4AC4-BD1A-97BBC29BB965}" srcOrd="0" destOrd="0" presId="urn:microsoft.com/office/officeart/2005/8/layout/pList1"/>
    <dgm:cxn modelId="{5F23606B-0419-4BF4-AED5-03A50868F615}" type="presOf" srcId="{918476D2-0EBF-4E6D-8C92-D96DAD0BE783}" destId="{92623455-3458-4659-900F-2F82F5164C32}" srcOrd="0" destOrd="0" presId="urn:microsoft.com/office/officeart/2005/8/layout/pList1"/>
    <dgm:cxn modelId="{684FD8D3-45F8-4EDA-8811-9BE8293D8310}" type="presOf" srcId="{F0B85908-B1A7-478E-A465-8C1EAF659CC1}" destId="{FEE87D64-D678-4422-829F-041372969307}" srcOrd="0" destOrd="0" presId="urn:microsoft.com/office/officeart/2005/8/layout/pList1"/>
    <dgm:cxn modelId="{81CDCD1E-EF46-43B7-8C68-F7CAA7A034B7}" type="presOf" srcId="{5AF79EDE-35BC-4416-8787-29B86F3FDF92}" destId="{C5A354BE-30A4-4D04-B74F-4F3434186E35}" srcOrd="0" destOrd="0" presId="urn:microsoft.com/office/officeart/2005/8/layout/pList1"/>
    <dgm:cxn modelId="{2EB2BDB8-A7C1-4966-88E6-C874B4F09FF6}" type="presOf" srcId="{82F12017-6ABF-49BA-A376-FD73259E0494}" destId="{7D062BD1-FFAF-4501-972B-6364D204BF20}" srcOrd="0" destOrd="0" presId="urn:microsoft.com/office/officeart/2005/8/layout/pList1"/>
    <dgm:cxn modelId="{95038C13-9A2D-4C13-92D4-91D726F156A3}" srcId="{8BDB1A56-13EB-4D78-92B0-A044A9EF373F}" destId="{F1A32956-6A2D-41D4-9139-4182679EA070}" srcOrd="3" destOrd="0" parTransId="{50543843-0E85-46A1-B810-B4B9AACBAC0A}" sibTransId="{9B22A121-F33E-424A-BAE6-A251F2D6EF1F}"/>
    <dgm:cxn modelId="{E2432615-8481-41E0-BC6D-3BB9E23E58A3}" srcId="{8BDB1A56-13EB-4D78-92B0-A044A9EF373F}" destId="{82F12017-6ABF-49BA-A376-FD73259E0494}" srcOrd="0" destOrd="0" parTransId="{C3BD57C9-142F-4A1F-AA72-A39AD0D2AA14}" sibTransId="{5BE6396A-F905-4CAD-AA69-8D851B4E51B4}"/>
    <dgm:cxn modelId="{04E9A34F-2922-411A-8375-CB206AC80554}" type="presOf" srcId="{9B22A121-F33E-424A-BAE6-A251F2D6EF1F}" destId="{E79FD637-21B8-4522-B34E-F73F6856DF5A}" srcOrd="0" destOrd="0" presId="urn:microsoft.com/office/officeart/2005/8/layout/pList1"/>
    <dgm:cxn modelId="{B25929AD-3D7C-4CD5-B36C-894C0C210E68}" srcId="{8BDB1A56-13EB-4D78-92B0-A044A9EF373F}" destId="{D653F9A2-1A04-4607-B2C0-F2CC176D1E01}" srcOrd="2" destOrd="0" parTransId="{C275E2C1-1A97-48D9-ABC3-C5635F32F790}" sibTransId="{E3FDA043-F49C-4A18-9EB5-57CC53D3CEFD}"/>
    <dgm:cxn modelId="{57CC97F0-5336-48F2-A3E1-2F7FF7C8EA23}" type="presParOf" srcId="{88E55195-8706-49B7-9A23-90DABD8C63D6}" destId="{7454F311-F6B4-4FD0-8992-C9F7683EE1D8}" srcOrd="0" destOrd="0" presId="urn:microsoft.com/office/officeart/2005/8/layout/pList1"/>
    <dgm:cxn modelId="{D9280FEF-E814-482E-BD48-D2BF6C76D66E}" type="presParOf" srcId="{7454F311-F6B4-4FD0-8992-C9F7683EE1D8}" destId="{383AC527-4DB8-4B98-ADC7-ADF3FF46D0B9}" srcOrd="0" destOrd="0" presId="urn:microsoft.com/office/officeart/2005/8/layout/pList1"/>
    <dgm:cxn modelId="{4A24D638-6C46-41A7-A28F-B87EF9D3D4AC}" type="presParOf" srcId="{7454F311-F6B4-4FD0-8992-C9F7683EE1D8}" destId="{7D062BD1-FFAF-4501-972B-6364D204BF20}" srcOrd="1" destOrd="0" presId="urn:microsoft.com/office/officeart/2005/8/layout/pList1"/>
    <dgm:cxn modelId="{0760A1FD-B3C9-44B3-A2F7-A40EDA35ADF4}" type="presParOf" srcId="{88E55195-8706-49B7-9A23-90DABD8C63D6}" destId="{090D5177-82A4-4332-B20C-198AAFAE3C6D}" srcOrd="1" destOrd="0" presId="urn:microsoft.com/office/officeart/2005/8/layout/pList1"/>
    <dgm:cxn modelId="{D4F97C41-E821-4CF5-9762-FCD919C5B0CF}" type="presParOf" srcId="{88E55195-8706-49B7-9A23-90DABD8C63D6}" destId="{5B8C57D4-4818-4569-AD47-1A2580622DDE}" srcOrd="2" destOrd="0" presId="urn:microsoft.com/office/officeart/2005/8/layout/pList1"/>
    <dgm:cxn modelId="{A33AE67B-8A7F-48FF-82B9-687F5C9FDDEA}" type="presParOf" srcId="{5B8C57D4-4818-4569-AD47-1A2580622DDE}" destId="{36281C35-D4F7-404F-B845-127E7A72BE94}" srcOrd="0" destOrd="0" presId="urn:microsoft.com/office/officeart/2005/8/layout/pList1"/>
    <dgm:cxn modelId="{181F7096-FC0A-4064-984C-E2EAD730C3B9}" type="presParOf" srcId="{5B8C57D4-4818-4569-AD47-1A2580622DDE}" destId="{C5A354BE-30A4-4D04-B74F-4F3434186E35}" srcOrd="1" destOrd="0" presId="urn:microsoft.com/office/officeart/2005/8/layout/pList1"/>
    <dgm:cxn modelId="{EFD201BC-771F-46E1-B00C-E9367FA2895E}" type="presParOf" srcId="{88E55195-8706-49B7-9A23-90DABD8C63D6}" destId="{FEE87D64-D678-4422-829F-041372969307}" srcOrd="3" destOrd="0" presId="urn:microsoft.com/office/officeart/2005/8/layout/pList1"/>
    <dgm:cxn modelId="{039F5963-DF90-40C4-8887-57C5F6A7B19B}" type="presParOf" srcId="{88E55195-8706-49B7-9A23-90DABD8C63D6}" destId="{25F278FF-203A-4586-AAD8-23BA83BF4F4D}" srcOrd="4" destOrd="0" presId="urn:microsoft.com/office/officeart/2005/8/layout/pList1"/>
    <dgm:cxn modelId="{86D59065-739B-4E8A-B83B-DA18C9CD69AD}" type="presParOf" srcId="{25F278FF-203A-4586-AAD8-23BA83BF4F4D}" destId="{AC05790A-5E9C-4904-80E5-4071AAF0E555}" srcOrd="0" destOrd="0" presId="urn:microsoft.com/office/officeart/2005/8/layout/pList1"/>
    <dgm:cxn modelId="{0B11FE39-32C3-4360-A435-BDD7BD340597}" type="presParOf" srcId="{25F278FF-203A-4586-AAD8-23BA83BF4F4D}" destId="{E52BCC69-7067-4BB0-A6C7-F299495DAE21}" srcOrd="1" destOrd="0" presId="urn:microsoft.com/office/officeart/2005/8/layout/pList1"/>
    <dgm:cxn modelId="{7A7A2813-8F79-4369-A317-AA3F921F41F9}" type="presParOf" srcId="{88E55195-8706-49B7-9A23-90DABD8C63D6}" destId="{ECA3EBA2-D8C4-487C-B964-A35A8D80E0B8}" srcOrd="5" destOrd="0" presId="urn:microsoft.com/office/officeart/2005/8/layout/pList1"/>
    <dgm:cxn modelId="{ECF091E8-A1B4-47ED-8EFB-AE77E0990C4E}" type="presParOf" srcId="{88E55195-8706-49B7-9A23-90DABD8C63D6}" destId="{05882A01-93C2-459B-905A-A3D2BD1E019E}" srcOrd="6" destOrd="0" presId="urn:microsoft.com/office/officeart/2005/8/layout/pList1"/>
    <dgm:cxn modelId="{316C8E7E-A241-4BED-945D-834FBFD9EBFF}" type="presParOf" srcId="{05882A01-93C2-459B-905A-A3D2BD1E019E}" destId="{8567C12E-2F65-4C4F-9FE3-126690EDD08C}" srcOrd="0" destOrd="0" presId="urn:microsoft.com/office/officeart/2005/8/layout/pList1"/>
    <dgm:cxn modelId="{CD4AFB75-48CF-4454-BB3F-EFE2E8C05C31}" type="presParOf" srcId="{05882A01-93C2-459B-905A-A3D2BD1E019E}" destId="{FECC61EB-8832-4AC4-BD1A-97BBC29BB965}" srcOrd="1" destOrd="0" presId="urn:microsoft.com/office/officeart/2005/8/layout/pList1"/>
    <dgm:cxn modelId="{FFF7C7C8-247A-4A56-AF9F-B9A4CF87CF33}" type="presParOf" srcId="{88E55195-8706-49B7-9A23-90DABD8C63D6}" destId="{E79FD637-21B8-4522-B34E-F73F6856DF5A}" srcOrd="7" destOrd="0" presId="urn:microsoft.com/office/officeart/2005/8/layout/pList1"/>
    <dgm:cxn modelId="{FE67202E-3F45-4EDC-A394-E53B2BC6719A}" type="presParOf" srcId="{88E55195-8706-49B7-9A23-90DABD8C63D6}" destId="{31961D71-F4EB-4076-A748-D9E30F9030D4}" srcOrd="8" destOrd="0" presId="urn:microsoft.com/office/officeart/2005/8/layout/pList1"/>
    <dgm:cxn modelId="{9257A214-D820-4D96-A88B-24EE8A2DD775}" type="presParOf" srcId="{31961D71-F4EB-4076-A748-D9E30F9030D4}" destId="{D9AFFB2B-6F8F-4F47-B0A7-AE5FA1EBD9D8}" srcOrd="0" destOrd="0" presId="urn:microsoft.com/office/officeart/2005/8/layout/pList1"/>
    <dgm:cxn modelId="{D616F3BD-A9DC-4D3B-96DC-FA93D8D75911}" type="presParOf" srcId="{31961D71-F4EB-4076-A748-D9E30F9030D4}" destId="{92623455-3458-4659-900F-2F82F5164C3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AC527-4DB8-4B98-ADC7-ADF3FF46D0B9}">
      <dsp:nvSpPr>
        <dsp:cNvPr id="0" name=""/>
        <dsp:cNvSpPr/>
      </dsp:nvSpPr>
      <dsp:spPr>
        <a:xfrm>
          <a:off x="994" y="647232"/>
          <a:ext cx="1578517" cy="245481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62BD1-FFAF-4501-972B-6364D204BF20}">
      <dsp:nvSpPr>
        <dsp:cNvPr id="0" name=""/>
        <dsp:cNvSpPr/>
      </dsp:nvSpPr>
      <dsp:spPr>
        <a:xfrm>
          <a:off x="994" y="1313772"/>
          <a:ext cx="1578517" cy="58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Общий стол</a:t>
          </a:r>
          <a:endParaRPr lang="ru-RU" sz="1800" kern="1200" dirty="0"/>
        </a:p>
      </dsp:txBody>
      <dsp:txXfrm>
        <a:off x="994" y="1313772"/>
        <a:ext cx="1578517" cy="585629"/>
      </dsp:txXfrm>
    </dsp:sp>
    <dsp:sp modelId="{36281C35-D4F7-404F-B845-127E7A72BE94}">
      <dsp:nvSpPr>
        <dsp:cNvPr id="0" name=""/>
        <dsp:cNvSpPr/>
      </dsp:nvSpPr>
      <dsp:spPr>
        <a:xfrm>
          <a:off x="1737430" y="647232"/>
          <a:ext cx="1578517" cy="24548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354BE-30A4-4D04-B74F-4F3434186E35}">
      <dsp:nvSpPr>
        <dsp:cNvPr id="0" name=""/>
        <dsp:cNvSpPr/>
      </dsp:nvSpPr>
      <dsp:spPr>
        <a:xfrm>
          <a:off x="1737430" y="1313772"/>
          <a:ext cx="1578517" cy="58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Б/М</a:t>
          </a:r>
          <a:endParaRPr lang="ru-RU" sz="1800" kern="1200" dirty="0"/>
        </a:p>
      </dsp:txBody>
      <dsp:txXfrm>
        <a:off x="1737430" y="1313772"/>
        <a:ext cx="1578517" cy="585629"/>
      </dsp:txXfrm>
    </dsp:sp>
    <dsp:sp modelId="{AC05790A-5E9C-4904-80E5-4071AAF0E555}">
      <dsp:nvSpPr>
        <dsp:cNvPr id="0" name=""/>
        <dsp:cNvSpPr/>
      </dsp:nvSpPr>
      <dsp:spPr>
        <a:xfrm>
          <a:off x="3473865" y="648730"/>
          <a:ext cx="1578517" cy="23948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CC69-7067-4BB0-A6C7-F299495DAE21}">
      <dsp:nvSpPr>
        <dsp:cNvPr id="0" name=""/>
        <dsp:cNvSpPr/>
      </dsp:nvSpPr>
      <dsp:spPr>
        <a:xfrm>
          <a:off x="3473865" y="1312274"/>
          <a:ext cx="1578517" cy="58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Б/Г</a:t>
          </a:r>
          <a:endParaRPr lang="ru-RU" sz="1800" kern="1200" dirty="0"/>
        </a:p>
      </dsp:txBody>
      <dsp:txXfrm>
        <a:off x="3473865" y="1312274"/>
        <a:ext cx="1578517" cy="585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6F9A5-FBC4-4DBA-9C95-609594D2181E}">
      <dsp:nvSpPr>
        <dsp:cNvPr id="0" name=""/>
        <dsp:cNvSpPr/>
      </dsp:nvSpPr>
      <dsp:spPr>
        <a:xfrm>
          <a:off x="0" y="1217975"/>
          <a:ext cx="626469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704BB-D677-4882-827B-AFFB498B45A7}">
      <dsp:nvSpPr>
        <dsp:cNvPr id="0" name=""/>
        <dsp:cNvSpPr/>
      </dsp:nvSpPr>
      <dsp:spPr>
        <a:xfrm>
          <a:off x="312928" y="91831"/>
          <a:ext cx="5074254" cy="1377064"/>
        </a:xfrm>
        <a:prstGeom prst="roundRect">
          <a:avLst/>
        </a:prstGeom>
        <a:solidFill>
          <a:srgbClr val="99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Заявление родителя                                             </a:t>
          </a:r>
          <a:r>
            <a:rPr lang="ru-RU" sz="1800" kern="1200" dirty="0" smtClean="0">
              <a:solidFill>
                <a:schemeClr val="tx1"/>
              </a:solidFill>
            </a:rPr>
            <a:t>(законного представителя)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80151" y="159054"/>
        <a:ext cx="4939808" cy="1242618"/>
      </dsp:txXfrm>
    </dsp:sp>
    <dsp:sp modelId="{9B1F297B-1B4C-4FD2-B1A5-DFC0C4DADEDD}">
      <dsp:nvSpPr>
        <dsp:cNvPr id="0" name=""/>
        <dsp:cNvSpPr/>
      </dsp:nvSpPr>
      <dsp:spPr>
        <a:xfrm>
          <a:off x="0" y="2723269"/>
          <a:ext cx="626469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E9F30-7B54-4E6D-B2D8-EEA01C427DC8}">
      <dsp:nvSpPr>
        <dsp:cNvPr id="0" name=""/>
        <dsp:cNvSpPr/>
      </dsp:nvSpPr>
      <dsp:spPr>
        <a:xfrm>
          <a:off x="313234" y="1738175"/>
          <a:ext cx="4385287" cy="1209213"/>
        </a:xfrm>
        <a:prstGeom prst="roundRect">
          <a:avLst/>
        </a:prstGeom>
        <a:solidFill>
          <a:srgbClr val="99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Оригинал документа удостоверяющего личность родителя</a:t>
          </a:r>
          <a:r>
            <a:rPr lang="ru-RU" sz="1800" kern="1200" dirty="0" smtClean="0">
              <a:solidFill>
                <a:schemeClr val="tx1"/>
              </a:solidFill>
            </a:rPr>
            <a:t> 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(</a:t>
          </a:r>
          <a:r>
            <a:rPr lang="ru-RU" sz="1800" kern="1200" dirty="0" smtClean="0">
              <a:solidFill>
                <a:schemeClr val="tx1"/>
              </a:solidFill>
            </a:rPr>
            <a:t>законного представителя)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2263" y="1797204"/>
        <a:ext cx="4267229" cy="1091155"/>
      </dsp:txXfrm>
    </dsp:sp>
    <dsp:sp modelId="{84C49243-91C3-458E-BCC2-70D3FA54A71B}">
      <dsp:nvSpPr>
        <dsp:cNvPr id="0" name=""/>
        <dsp:cNvSpPr/>
      </dsp:nvSpPr>
      <dsp:spPr>
        <a:xfrm>
          <a:off x="0" y="4274292"/>
          <a:ext cx="626469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B9E01-992B-4807-A8A1-FFE062DCEAD9}">
      <dsp:nvSpPr>
        <dsp:cNvPr id="0" name=""/>
        <dsp:cNvSpPr/>
      </dsp:nvSpPr>
      <dsp:spPr>
        <a:xfrm>
          <a:off x="312928" y="3216669"/>
          <a:ext cx="4381004" cy="1308542"/>
        </a:xfrm>
        <a:prstGeom prst="roundRect">
          <a:avLst/>
        </a:prstGeom>
        <a:solidFill>
          <a:srgbClr val="99CCFF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Свидетельство о рождении ребёнка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76806" y="3280547"/>
        <a:ext cx="4253248" cy="1180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AC527-4DB8-4B98-ADC7-ADF3FF46D0B9}">
      <dsp:nvSpPr>
        <dsp:cNvPr id="0" name=""/>
        <dsp:cNvSpPr/>
      </dsp:nvSpPr>
      <dsp:spPr>
        <a:xfrm>
          <a:off x="828966" y="1710"/>
          <a:ext cx="1906902" cy="296550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62BD1-FFAF-4501-972B-6364D204BF20}">
      <dsp:nvSpPr>
        <dsp:cNvPr id="0" name=""/>
        <dsp:cNvSpPr/>
      </dsp:nvSpPr>
      <dsp:spPr>
        <a:xfrm>
          <a:off x="900189" y="437449"/>
          <a:ext cx="1906902" cy="70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вид на жительство</a:t>
          </a:r>
          <a:endParaRPr lang="ru-RU" sz="1400" b="1" kern="1200" dirty="0"/>
        </a:p>
      </dsp:txBody>
      <dsp:txXfrm>
        <a:off x="900189" y="437449"/>
        <a:ext cx="1906902" cy="707460"/>
      </dsp:txXfrm>
    </dsp:sp>
    <dsp:sp modelId="{36281C35-D4F7-404F-B845-127E7A72BE94}">
      <dsp:nvSpPr>
        <dsp:cNvPr id="0" name=""/>
        <dsp:cNvSpPr/>
      </dsp:nvSpPr>
      <dsp:spPr>
        <a:xfrm>
          <a:off x="4011667" y="1152122"/>
          <a:ext cx="1906902" cy="29655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354BE-30A4-4D04-B74F-4F3434186E35}">
      <dsp:nvSpPr>
        <dsp:cNvPr id="0" name=""/>
        <dsp:cNvSpPr/>
      </dsp:nvSpPr>
      <dsp:spPr>
        <a:xfrm>
          <a:off x="3960447" y="360039"/>
          <a:ext cx="1906902" cy="70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разрешение на временное проживание</a:t>
          </a:r>
          <a:endParaRPr lang="ru-RU" sz="1400" b="1" kern="1200" dirty="0"/>
        </a:p>
      </dsp:txBody>
      <dsp:txXfrm>
        <a:off x="3960447" y="360039"/>
        <a:ext cx="1906902" cy="707460"/>
      </dsp:txXfrm>
    </dsp:sp>
    <dsp:sp modelId="{AC05790A-5E9C-4904-80E5-4071AAF0E555}">
      <dsp:nvSpPr>
        <dsp:cNvPr id="0" name=""/>
        <dsp:cNvSpPr/>
      </dsp:nvSpPr>
      <dsp:spPr>
        <a:xfrm>
          <a:off x="864099" y="1152132"/>
          <a:ext cx="1906902" cy="28931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CC69-7067-4BB0-A6C7-F299495DAE21}">
      <dsp:nvSpPr>
        <dsp:cNvPr id="0" name=""/>
        <dsp:cNvSpPr/>
      </dsp:nvSpPr>
      <dsp:spPr>
        <a:xfrm>
          <a:off x="216019" y="1584173"/>
          <a:ext cx="3471249" cy="70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миграционная карта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(для детей, въехавших в Россию в порядке, не требующем получения визы).</a:t>
          </a:r>
          <a:endParaRPr lang="ru-RU" sz="1400" kern="1200" dirty="0"/>
        </a:p>
      </dsp:txBody>
      <dsp:txXfrm>
        <a:off x="216019" y="1584173"/>
        <a:ext cx="3471249" cy="707460"/>
      </dsp:txXfrm>
    </dsp:sp>
    <dsp:sp modelId="{8567C12E-2F65-4C4F-9FE3-126690EDD08C}">
      <dsp:nvSpPr>
        <dsp:cNvPr id="0" name=""/>
        <dsp:cNvSpPr/>
      </dsp:nvSpPr>
      <dsp:spPr>
        <a:xfrm rot="10800000" flipV="1">
          <a:off x="3373615" y="1837335"/>
          <a:ext cx="1906902" cy="16604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C61EB-8832-4AC4-BD1A-97BBC29BB965}">
      <dsp:nvSpPr>
        <dsp:cNvPr id="0" name=""/>
        <dsp:cNvSpPr/>
      </dsp:nvSpPr>
      <dsp:spPr>
        <a:xfrm>
          <a:off x="2174669" y="2704125"/>
          <a:ext cx="1906902" cy="707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174669" y="2704125"/>
        <a:ext cx="1906902" cy="707460"/>
      </dsp:txXfrm>
    </dsp:sp>
    <dsp:sp modelId="{D9AFFB2B-6F8F-4F47-B0A7-AE5FA1EBD9D8}">
      <dsp:nvSpPr>
        <dsp:cNvPr id="0" name=""/>
        <dsp:cNvSpPr/>
      </dsp:nvSpPr>
      <dsp:spPr>
        <a:xfrm>
          <a:off x="3880693" y="0"/>
          <a:ext cx="2035408" cy="3062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23455-3458-4659-900F-2F82F5164C32}">
      <dsp:nvSpPr>
        <dsp:cNvPr id="0" name=""/>
        <dsp:cNvSpPr/>
      </dsp:nvSpPr>
      <dsp:spPr>
        <a:xfrm>
          <a:off x="3628076" y="1584176"/>
          <a:ext cx="2877515" cy="160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виза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(для детей, въехавших в Россию в порядке, требующем получения визы. Предъявления миграционной карты в этом случае не требуется);</a:t>
          </a:r>
          <a:br>
            <a:rPr lang="ru-RU" sz="1400" kern="1200" dirty="0" smtClean="0"/>
          </a:br>
          <a:endParaRPr lang="ru-RU" sz="1400" kern="1200" dirty="0"/>
        </a:p>
      </dsp:txBody>
      <dsp:txXfrm>
        <a:off x="3628076" y="1584176"/>
        <a:ext cx="2877515" cy="160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451-AFE0-43F9-883F-96502CF2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1944-375F-47BA-AEAA-5ED845BB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A52-D143-4170-A043-AA64EE2E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CA0-3634-47CE-BB22-FCDA473B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4FED-9D93-4AF2-8C2E-6FA366CA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2FA2-EEE7-4D04-ABBB-A99F19958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7528-8A79-449E-9AC4-D18799AE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F408-C042-4D76-AF3E-402D59914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14C45-EE6D-4518-ACB0-08438EFD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CC05-2F8C-4177-802B-A6D02094C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1E13-2263-4F24-BE64-DB8A57BC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C037-B684-473A-99F5-5A8F5DB1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CB4D-45ED-4585-B10A-DC1AD6D4F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5DB9-9B86-4AEA-9F3F-8DEA9743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8073C2A-C0E3-47CE-85E1-66EAC2D4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&#1077;&#1082;&#1072;&#1090;&#1077;&#1088;&#1080;&#1085;&#1073;&#1091;&#1088;&#1075;.&#1088;&#1092;/file/b1850fa30bfaa51b310b21fd26c09a5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4"/>
          <p:cNvSpPr>
            <a:spLocks noChangeArrowheads="1" noChangeShapeType="1" noTextEdit="1"/>
          </p:cNvSpPr>
          <p:nvPr/>
        </p:nvSpPr>
        <p:spPr bwMode="auto">
          <a:xfrm>
            <a:off x="683568" y="620688"/>
            <a:ext cx="8093075" cy="42484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/>
          <a:lstStyle/>
          <a:p>
            <a:pPr algn="ctr"/>
            <a:endParaRPr lang="ru-RU" sz="4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rial"/>
            </a:endParaRP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Комплектование МДОО </a:t>
            </a: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Чкаловского района </a:t>
            </a:r>
          </a:p>
          <a:p>
            <a:pPr algn="ctr"/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rial"/>
              </a:rPr>
              <a:t>города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 Екатеринбурга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202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5</a:t>
            </a:r>
            <a:r>
              <a:rPr lang="en-US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-202</a:t>
            </a:r>
            <a:r>
              <a:rPr lang="ru-RU" sz="4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cs typeface="Arial"/>
              </a:rPr>
              <a:t>6</a:t>
            </a:r>
            <a:endParaRPr lang="ru-RU" sz="4000" b="1" kern="1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367712" cy="1070215"/>
          </a:xfrm>
        </p:spPr>
        <p:txBody>
          <a:bodyPr/>
          <a:lstStyle/>
          <a:p>
            <a:pPr algn="ctr"/>
            <a:r>
              <a:rPr lang="ru-RU" sz="3200" dirty="0" smtClean="0"/>
              <a:t>Нормативно – правовые документы:</a:t>
            </a:r>
            <a:endParaRPr lang="en-US" sz="3200" dirty="0" smtClean="0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1219200" y="1676400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457200" y="778879"/>
            <a:ext cx="685800" cy="679450"/>
            <a:chOff x="1296" y="1200"/>
            <a:chExt cx="432" cy="428"/>
          </a:xfrm>
        </p:grpSpPr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11" name="Group 7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3" name="Oval 8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0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" name="Oval 11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16" name="Group 12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17" name="Oval 13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18" name="Group 14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19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0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1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22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CC"/>
                  </a:solidFill>
                </a:rPr>
                <a:t>1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187450" y="2708275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1187450" y="3500438"/>
            <a:ext cx="74676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143000" y="4191000"/>
            <a:ext cx="76200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grpSp>
        <p:nvGrpSpPr>
          <p:cNvPr id="47130" name="Group 26"/>
          <p:cNvGrpSpPr>
            <a:grpSpLocks/>
          </p:cNvGrpSpPr>
          <p:nvPr/>
        </p:nvGrpSpPr>
        <p:grpSpPr bwMode="auto">
          <a:xfrm>
            <a:off x="450554" y="1683062"/>
            <a:ext cx="685800" cy="685800"/>
            <a:chOff x="1303" y="1810"/>
            <a:chExt cx="432" cy="432"/>
          </a:xfrm>
        </p:grpSpPr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1303" y="1810"/>
              <a:ext cx="432" cy="432"/>
              <a:chOff x="816" y="2400"/>
              <a:chExt cx="480" cy="476"/>
            </a:xfrm>
          </p:grpSpPr>
          <p:grpSp>
            <p:nvGrpSpPr>
              <p:cNvPr id="47132" name="Group 2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Oval 3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" name="Oval 3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84" name="Oval 3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37" name="Group 3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38" name="Oval 3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39" name="Group 3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4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1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2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43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44" name="Text Box 40"/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7145" name="Group 41"/>
          <p:cNvGrpSpPr>
            <a:grpSpLocks/>
          </p:cNvGrpSpPr>
          <p:nvPr/>
        </p:nvGrpSpPr>
        <p:grpSpPr bwMode="auto">
          <a:xfrm>
            <a:off x="455680" y="2659228"/>
            <a:ext cx="685800" cy="679450"/>
            <a:chOff x="1296" y="1200"/>
            <a:chExt cx="432" cy="428"/>
          </a:xfrm>
        </p:grpSpPr>
        <p:grpSp>
          <p:nvGrpSpPr>
            <p:cNvPr id="47146" name="Group 42"/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</p:grpSpPr>
          <p:grpSp>
            <p:nvGrpSpPr>
              <p:cNvPr id="47147" name="Group 43"/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</p:grpSpPr>
            <p:sp>
              <p:nvSpPr>
                <p:cNvPr id="13" name="Oval 4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" name="Oval 4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chemeClr val="accent1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8" name="Oval 4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599" name="Oval 4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63529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52" name="Group 48"/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</p:grpSpPr>
            <p:sp>
              <p:nvSpPr>
                <p:cNvPr id="47153" name="Oval 4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54" name="Group 5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55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7" name="Oval 5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58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59" name="Text Box 55"/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423464" y="3524125"/>
            <a:ext cx="685800" cy="685800"/>
            <a:chOff x="1323" y="3010"/>
            <a:chExt cx="432" cy="432"/>
          </a:xfrm>
        </p:grpSpPr>
        <p:grpSp>
          <p:nvGrpSpPr>
            <p:cNvPr id="47161" name="Group 57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62" name="Group 58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" name="Oval 59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2" name="Oval 60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3" name="Oval 61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14" name="Oval 62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67" name="Group 63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68" name="Oval 64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69" name="Group 65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70" name="Oval 6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1" name="Oval 6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2" name="Oval 6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73" name="Oval 6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74" name="Text Box 70"/>
            <p:cNvSpPr txBox="1">
              <a:spLocks noChangeArrowheads="1"/>
            </p:cNvSpPr>
            <p:nvPr/>
          </p:nvSpPr>
          <p:spPr bwMode="gray">
            <a:xfrm>
              <a:off x="1412" y="3072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grpSp>
        <p:nvGrpSpPr>
          <p:cNvPr id="47175" name="Group 71"/>
          <p:cNvGrpSpPr>
            <a:grpSpLocks/>
          </p:cNvGrpSpPr>
          <p:nvPr/>
        </p:nvGrpSpPr>
        <p:grpSpPr bwMode="auto">
          <a:xfrm>
            <a:off x="419178" y="4517871"/>
            <a:ext cx="685800" cy="685800"/>
            <a:chOff x="1323" y="3010"/>
            <a:chExt cx="432" cy="432"/>
          </a:xfrm>
        </p:grpSpPr>
        <p:grpSp>
          <p:nvGrpSpPr>
            <p:cNvPr id="47176" name="Group 72"/>
            <p:cNvGrpSpPr>
              <a:grpSpLocks/>
            </p:cNvGrpSpPr>
            <p:nvPr/>
          </p:nvGrpSpPr>
          <p:grpSpPr bwMode="auto">
            <a:xfrm>
              <a:off x="1323" y="3010"/>
              <a:ext cx="432" cy="432"/>
              <a:chOff x="816" y="2400"/>
              <a:chExt cx="480" cy="476"/>
            </a:xfrm>
          </p:grpSpPr>
          <p:grpSp>
            <p:nvGrpSpPr>
              <p:cNvPr id="47177" name="Group 73"/>
              <p:cNvGrpSpPr>
                <a:grpSpLocks/>
              </p:cNvGrpSpPr>
              <p:nvPr/>
            </p:nvGrpSpPr>
            <p:grpSpPr bwMode="auto">
              <a:xfrm>
                <a:off x="816" y="2400"/>
                <a:ext cx="480" cy="476"/>
                <a:chOff x="662" y="1574"/>
                <a:chExt cx="480" cy="476"/>
              </a:xfrm>
            </p:grpSpPr>
            <p:sp>
              <p:nvSpPr>
                <p:cNvPr id="151626" name="Oval 74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7" name="Oval 75"/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8" name="Oval 76"/>
                <p:cNvSpPr>
                  <a:spLocks noChangeArrowheads="1"/>
                </p:cNvSpPr>
                <p:nvPr/>
              </p:nvSpPr>
              <p:spPr bwMode="gray">
                <a:xfrm>
                  <a:off x="694" y="1605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1629" name="Oval 77"/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7182" name="Group 78"/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</p:grpSpPr>
            <p:sp>
              <p:nvSpPr>
                <p:cNvPr id="47183" name="Oval 79"/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7184" name="Group 80"/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</p:grpSpPr>
              <p:sp>
                <p:nvSpPr>
                  <p:cNvPr id="47185" name="Oval 8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6" name="Oval 8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7" name="Oval 8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7188" name="Oval 8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7189" name="Text Box 85"/>
            <p:cNvSpPr txBox="1">
              <a:spLocks noChangeArrowheads="1"/>
            </p:cNvSpPr>
            <p:nvPr/>
          </p:nvSpPr>
          <p:spPr bwMode="gray">
            <a:xfrm>
              <a:off x="1411" y="3072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CC"/>
                  </a:solidFill>
                </a:rPr>
                <a:t>5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1077991" y="4793399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7192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93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10" name="Line 106"/>
          <p:cNvSpPr>
            <a:spLocks noChangeShapeType="1"/>
          </p:cNvSpPr>
          <p:nvPr/>
        </p:nvSpPr>
        <p:spPr bwMode="auto">
          <a:xfrm>
            <a:off x="1116013" y="5992830"/>
            <a:ext cx="7696200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71909" y="782199"/>
            <a:ext cx="7562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>
                <a:latin typeface="+mn-lt"/>
                <a:ea typeface="Times New Roman" panose="02020603050405020304" pitchFamily="18" charset="0"/>
              </a:rPr>
              <a:t>Федеральный закон от 29.12.2012 № 273-ФЗ «Об образовании в Российской Федерации»;</a:t>
            </a:r>
            <a:endParaRPr lang="ru-RU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6997" y="1329109"/>
            <a:ext cx="74298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Приказ </a:t>
            </a:r>
            <a:r>
              <a:rPr lang="ru-RU" sz="1600" dirty="0" err="1">
                <a:latin typeface="+mn-lt"/>
                <a:ea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 России от 08.04.2014 № 293 «Об утверждении Порядка приёма на обучение по образовательным программам дошкольного образования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»; Приказ </a:t>
            </a:r>
            <a:r>
              <a:rPr lang="ru-RU" sz="1600" dirty="0" err="1" smtClean="0">
                <a:latin typeface="+mn-lt"/>
                <a:ea typeface="Times New Roman" panose="02020603050405020304" pitchFamily="18" charset="0"/>
              </a:rPr>
              <a:t>Минобрнауки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+mn-lt"/>
                <a:ea typeface="Times New Roman" panose="02020603050405020304" pitchFamily="18" charset="0"/>
              </a:rPr>
              <a:t>Росии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 от 28.12.2015 № 1527 «Об утверждении Порядка и условий осуществления перевода обучающихся из одной организации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редакция от 25.06.2020 № 320</a:t>
            </a:r>
            <a:r>
              <a:rPr lang="en-US" sz="1600" dirty="0" smtClean="0">
                <a:latin typeface="+mn-lt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»; </a:t>
            </a: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4588" y="2697849"/>
            <a:ext cx="7649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ПАГЕ 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 (с изменениями от 15.03.202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4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 № 619);</a:t>
            </a: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hlinkClick r:id="rId4"/>
              </a:rPr>
              <a:t> </a:t>
            </a:r>
            <a:endParaRPr lang="ru-RU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4978" y="3631390"/>
            <a:ext cx="7746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Распоряжение 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Управления образования АГЕ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от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02.11.2021 № 2121/46/36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«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Об утверждении Положения о порядке учёта детей, подлежащих обучению по образовательным программам дошкольного образования в муниципальном образовании «город Екатеринбург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» (с изменениями);</a:t>
            </a:r>
            <a:endParaRPr lang="ru-RU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3467" y="5137473"/>
            <a:ext cx="7645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Распоряжение Департамента образования Администрации г. Екатеринбурга «Об </a:t>
            </a:r>
            <a:r>
              <a:rPr lang="ru-RU" sz="1600" dirty="0">
                <a:latin typeface="+mn-lt"/>
                <a:ea typeface="Times New Roman" panose="02020603050405020304" pitchFamily="18" charset="0"/>
              </a:rPr>
              <a:t>утверждении списков детей, подлежащих обучению по образовательным программам дошкольного образования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</a:rPr>
              <a:t>;</a:t>
            </a: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600" dirty="0" smtClean="0">
              <a:latin typeface="+mn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600" dirty="0"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8" descr="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486400"/>
            <a:ext cx="16129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9" descr="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150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289917"/>
          </a:xfrm>
        </p:spPr>
        <p:txBody>
          <a:bodyPr/>
          <a:lstStyle/>
          <a:p>
            <a:pPr algn="ctr"/>
            <a:r>
              <a:rPr lang="ru-RU" sz="3200" dirty="0"/>
              <a:t>Нормативно – </a:t>
            </a:r>
            <a:r>
              <a:rPr lang="ru-RU" sz="3200" dirty="0" smtClean="0"/>
              <a:t>правовые</a:t>
            </a:r>
            <a:r>
              <a:rPr lang="en-US" sz="3200" dirty="0" smtClean="0"/>
              <a:t> </a:t>
            </a:r>
            <a:r>
              <a:rPr lang="ru-RU" sz="3200" dirty="0" smtClean="0"/>
              <a:t>документы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348" y="569962"/>
            <a:ext cx="8784976" cy="5472607"/>
          </a:xfrm>
        </p:spPr>
        <p:txBody>
          <a:bodyPr/>
          <a:lstStyle/>
          <a:p>
            <a:pPr algn="just"/>
            <a:r>
              <a:rPr lang="ru-RU" sz="1400" dirty="0" smtClean="0"/>
              <a:t>Федеральный закон </a:t>
            </a:r>
            <a:r>
              <a:rPr lang="ru-RU" sz="1400" dirty="0"/>
              <a:t>от 29.12.2012 № 273-ФЗ «Об образовании в Российской Федерации</a:t>
            </a:r>
            <a:r>
              <a:rPr lang="ru-RU" sz="1400" dirty="0" smtClean="0"/>
              <a:t>»;</a:t>
            </a:r>
          </a:p>
          <a:p>
            <a:pPr algn="just"/>
            <a:r>
              <a:rPr lang="ru-RU" sz="1400" dirty="0" smtClean="0"/>
              <a:t>Федеральный </a:t>
            </a:r>
            <a:r>
              <a:rPr lang="ru-RU" sz="1400" dirty="0"/>
              <a:t>закон от 06.10.2003 № 131-ФЗ «Об общих принципах организации местного самоуправления в Российской Федерации»;</a:t>
            </a:r>
          </a:p>
          <a:p>
            <a:pPr algn="just"/>
            <a:r>
              <a:rPr lang="ru-RU" sz="1400" dirty="0" smtClean="0"/>
              <a:t>Постановление </a:t>
            </a:r>
            <a:r>
              <a:rPr lang="ru-RU" sz="1400" dirty="0"/>
              <a:t>Главного государственного санитарного врача Российской Федерации от 28.09.2020 № 28 «Об утверждении санитарных правил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СП </a:t>
            </a:r>
            <a:r>
              <a:rPr lang="ru-RU" sz="1400" dirty="0"/>
              <a:t>2.4.3648-20 «Санитарно-эпидемиологические требования к организациям воспитания и обучения, отдыха и оздоровления детей и молодежи</a:t>
            </a:r>
            <a:r>
              <a:rPr lang="ru-RU" sz="1400" dirty="0" smtClean="0"/>
              <a:t>»;  </a:t>
            </a:r>
          </a:p>
          <a:p>
            <a:pPr algn="just"/>
            <a:r>
              <a:rPr lang="ru-RU" sz="1400" dirty="0"/>
              <a:t>П</a:t>
            </a:r>
            <a:r>
              <a:rPr lang="ru-RU" sz="1400" dirty="0" smtClean="0"/>
              <a:t>риказ Министерства просвещения Российской Федерации от 15.05.2020 № 236 «Об утверждении Порядка приема на обучение по образовательным программам дошкольного образования»;</a:t>
            </a:r>
          </a:p>
          <a:p>
            <a:pPr algn="just"/>
            <a:r>
              <a:rPr lang="ru-RU" sz="1400" dirty="0" smtClean="0"/>
              <a:t>Приказ </a:t>
            </a:r>
            <a:r>
              <a:rPr lang="ru-RU" sz="1400" dirty="0"/>
              <a:t>Министерства образования и науки Российской Федерации от 28.12.2015 № 1527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</a:t>
            </a:r>
            <a:r>
              <a:rPr lang="ru-RU" sz="1400" dirty="0" smtClean="0"/>
              <a:t>»;</a:t>
            </a:r>
          </a:p>
          <a:p>
            <a:pPr algn="just"/>
            <a:r>
              <a:rPr lang="ru-RU" sz="1400" dirty="0"/>
              <a:t>Постановление Администрации города Екатеринбурга от 18.03.2015 </a:t>
            </a:r>
            <a:br>
              <a:rPr lang="ru-RU" sz="1400" dirty="0"/>
            </a:br>
            <a:r>
              <a:rPr lang="ru-RU" sz="1400" dirty="0"/>
              <a:t>№ 689 «О закреплении территорий муниципального образования «город Екатеринбург» за муниципальными дошкольными образовательными организациями»;</a:t>
            </a:r>
          </a:p>
          <a:p>
            <a:pPr algn="just"/>
            <a:r>
              <a:rPr lang="ru-RU" sz="1400" dirty="0"/>
              <a:t>Постановление Администрации города Екатеринбурга от 29.10.2021 </a:t>
            </a:r>
            <a:br>
              <a:rPr lang="ru-RU" sz="1400" dirty="0"/>
            </a:br>
            <a:r>
              <a:rPr lang="ru-RU" sz="1400" dirty="0"/>
              <a:t>№ 2365 (ред. от 19.12.2022) «Об утверждении Административного регламента предоставления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образования»;</a:t>
            </a:r>
          </a:p>
          <a:p>
            <a:pPr algn="just"/>
            <a:r>
              <a:rPr lang="ru-RU" sz="1400" dirty="0"/>
              <a:t>Положение «Об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Распоряжением Департамента образования Администрации города Екатеринбурга от 02.11.2021 № 2121/46/36</a:t>
            </a:r>
            <a:r>
              <a:rPr lang="ru-RU" sz="1400" dirty="0" smtClean="0"/>
              <a:t>.</a:t>
            </a:r>
            <a:r>
              <a:rPr lang="ru-RU" sz="1400" dirty="0" smtClean="0"/>
              <a:t> </a:t>
            </a:r>
            <a:endParaRPr lang="ru-RU" sz="1400" dirty="0"/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9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908720"/>
            <a:ext cx="7315200" cy="1442045"/>
          </a:xfrm>
        </p:spPr>
        <p:txBody>
          <a:bodyPr/>
          <a:lstStyle/>
          <a:p>
            <a:pPr algn="ctr"/>
            <a:r>
              <a:rPr lang="ru-RU" sz="2000" dirty="0"/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</a:t>
            </a:r>
            <a:br>
              <a:rPr lang="ru-RU" sz="2000" dirty="0"/>
            </a:b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708920"/>
            <a:ext cx="7212889" cy="2016224"/>
          </a:xfrm>
        </p:spPr>
        <p:txBody>
          <a:bodyPr/>
          <a:lstStyle/>
          <a:p>
            <a:r>
              <a:rPr lang="ru-RU" sz="2000" dirty="0" smtClean="0"/>
              <a:t>дети </a:t>
            </a:r>
            <a:r>
              <a:rPr lang="ru-RU" sz="2000" dirty="0"/>
              <a:t>до 3-х лет — в группу раннего возраста;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4-го года жизни — в младшую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5-го года жизни — в среднюю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6-го года жизни — в старшую группу;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7-го года жизни — в подготовительную группу.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2480" cy="86382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Процедура комплектования МДОО: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gray">
          <a:xfrm rot="3419336">
            <a:off x="7204075" y="1517651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gray">
          <a:xfrm rot="3419336">
            <a:off x="2235200" y="28844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gray">
          <a:xfrm rot="3419336">
            <a:off x="3027362" y="411003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 rot="3419336">
            <a:off x="4395787" y="3244851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987675" y="3860800"/>
            <a:ext cx="215900" cy="3603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4067175" y="4005263"/>
            <a:ext cx="433388" cy="2873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6877050" y="2276475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28793" y="4407187"/>
            <a:ext cx="28115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Обеспечение «прозрачности» и открытости процедуры распределения мест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gray">
          <a:xfrm rot="3419336">
            <a:off x="5764212" y="2381251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 rot="3419336">
            <a:off x="1587500" y="1804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2224" y="1436509"/>
            <a:ext cx="18129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</a:rPr>
              <a:t>Закрепление территорий за МДОО </a:t>
            </a:r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>
            <a:off x="1835150" y="206057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4645025" y="3500438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484438" y="314166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3276600" y="4365625"/>
            <a:ext cx="503238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11863" y="2636838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7453313" y="1700213"/>
            <a:ext cx="503237" cy="5048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3973929" y="5055224"/>
            <a:ext cx="2348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000000"/>
                </a:solidFill>
              </a:rPr>
              <a:t>Предоставление дошкольного образования для детей от 1,5 лет;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2339975" y="2708275"/>
            <a:ext cx="200025" cy="284163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134532" y="2598162"/>
            <a:ext cx="22329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000000"/>
                </a:solidFill>
              </a:rPr>
              <a:t>Включение руководителей МДОО в работу с системой АИС «Образование»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987675" y="2019301"/>
            <a:ext cx="2697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</a:rPr>
              <a:t>Автоматизированное распределение мест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5457438" y="3869542"/>
            <a:ext cx="2384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0000"/>
                </a:solidFill>
              </a:rPr>
              <a:t>П</a:t>
            </a:r>
            <a:r>
              <a:rPr lang="ru-RU" b="1" dirty="0" smtClean="0">
                <a:solidFill>
                  <a:srgbClr val="000000"/>
                </a:solidFill>
              </a:rPr>
              <a:t>роцедура информирования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 flipV="1">
            <a:off x="5364163" y="3213100"/>
            <a:ext cx="431800" cy="288925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6" grpId="1" animBg="1"/>
      <p:bldP spid="54278" grpId="0" animBg="1"/>
      <p:bldP spid="54279" grpId="0" animBg="1"/>
      <p:bldP spid="54284" grpId="0"/>
      <p:bldP spid="54285" grpId="0" animBg="1"/>
      <p:bldP spid="54286" grpId="0" animBg="1"/>
      <p:bldP spid="54288" grpId="0" animBg="1"/>
      <p:bldP spid="54289" grpId="0" animBg="1"/>
      <p:bldP spid="54290" grpId="0" animBg="1"/>
      <p:bldP spid="54291" grpId="0" animBg="1"/>
      <p:bldP spid="54292" grpId="0" animBg="1"/>
      <p:bldP spid="54293" grpId="0" animBg="1"/>
      <p:bldP spid="54294" grpId="0"/>
      <p:bldP spid="54296" grpId="0"/>
      <p:bldP spid="54297" grpId="0"/>
      <p:bldP spid="542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5670568"/>
            <a:ext cx="7560840" cy="1058215"/>
          </a:xfrm>
          <a:prstGeom prst="roundRect">
            <a:avLst/>
          </a:prstGeom>
          <a:solidFill>
            <a:srgbClr val="DDDDDD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1973618" y="228600"/>
            <a:ext cx="6990870" cy="914400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76200" cmpd="tri">
            <a:solidFill>
              <a:srgbClr val="CC00FF"/>
            </a:solidFill>
          </a:ln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Модель работы по зачислению детей в МДОО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642469">
            <a:off x="390807" y="564673"/>
            <a:ext cx="1928323" cy="4026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Цикличность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75233" y="2503553"/>
            <a:ext cx="2408535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Направление в МДОО списков детей;</a:t>
            </a:r>
            <a:endParaRPr lang="ru-RU" sz="1400" b="1" dirty="0" smtClean="0"/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 smtClean="0"/>
              <a:t>Прием и регистрация заявлений на смену;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 smtClean="0"/>
              <a:t>Анализ данных о количестве зачисленных детей и количестве вакантных мест;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ru-RU" sz="1400" b="1" dirty="0" smtClean="0"/>
              <a:t>Формирование списков к заседанию комиссии.</a:t>
            </a:r>
            <a:endParaRPr lang="en-US" sz="1400" b="1" dirty="0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973618" y="5721999"/>
            <a:ext cx="706287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/>
              <a:t>Результат: оказание услуги по предоставлению дошкольного образования</a:t>
            </a:r>
            <a:endParaRPr lang="en-US" sz="2000" b="1" dirty="0"/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75233" y="2385047"/>
            <a:ext cx="2619829" cy="381033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5" name="AutoShape 49"/>
          <p:cNvSpPr>
            <a:spLocks noChangeArrowheads="1"/>
          </p:cNvSpPr>
          <p:nvPr/>
        </p:nvSpPr>
        <p:spPr bwMode="auto">
          <a:xfrm>
            <a:off x="19050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50227" name="AutoShape 51"/>
          <p:cNvSpPr>
            <a:spLocks noChangeArrowheads="1"/>
          </p:cNvSpPr>
          <p:nvPr/>
        </p:nvSpPr>
        <p:spPr bwMode="auto">
          <a:xfrm>
            <a:off x="58674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50239" name="AutoShape 63"/>
          <p:cNvSpPr>
            <a:spLocks noChangeArrowheads="1"/>
          </p:cNvSpPr>
          <p:nvPr/>
        </p:nvSpPr>
        <p:spPr bwMode="auto">
          <a:xfrm>
            <a:off x="63500" y="1242047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ru-RU" b="1" dirty="0">
              <a:solidFill>
                <a:srgbClr val="CCFFFF"/>
              </a:solidFill>
            </a:endParaRP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Управление </a:t>
            </a:r>
          </a:p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образования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0" name="AutoShape 64"/>
          <p:cNvSpPr>
            <a:spLocks noChangeArrowheads="1"/>
          </p:cNvSpPr>
          <p:nvPr/>
        </p:nvSpPr>
        <p:spPr bwMode="auto">
          <a:xfrm>
            <a:off x="3180118" y="1169988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МДОО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50242" name="AutoShape 66"/>
          <p:cNvSpPr>
            <a:spLocks noChangeArrowheads="1"/>
          </p:cNvSpPr>
          <p:nvPr/>
        </p:nvSpPr>
        <p:spPr bwMode="auto">
          <a:xfrm>
            <a:off x="3733800" y="5029200"/>
            <a:ext cx="1371600" cy="457200"/>
          </a:xfrm>
          <a:prstGeom prst="downArrow">
            <a:avLst>
              <a:gd name="adj1" fmla="val 39657"/>
              <a:gd name="adj2" fmla="val 38069"/>
            </a:avLst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50244" name="AutoShape 68"/>
          <p:cNvSpPr>
            <a:spLocks noChangeArrowheads="1"/>
          </p:cNvSpPr>
          <p:nvPr/>
        </p:nvSpPr>
        <p:spPr bwMode="auto">
          <a:xfrm>
            <a:off x="0" y="6227151"/>
            <a:ext cx="1828800" cy="533400"/>
          </a:xfrm>
          <a:prstGeom prst="wedgeRoundRectCallout">
            <a:avLst>
              <a:gd name="adj1" fmla="val 136458"/>
              <a:gd name="adj2" fmla="val -2032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6600CC"/>
                </a:solidFill>
              </a:rPr>
              <a:t>Соблюдение законодательства</a:t>
            </a:r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0245" name="AutoShape 69"/>
          <p:cNvSpPr>
            <a:spLocks noChangeArrowheads="1"/>
          </p:cNvSpPr>
          <p:nvPr/>
        </p:nvSpPr>
        <p:spPr bwMode="auto">
          <a:xfrm>
            <a:off x="7239000" y="4845032"/>
            <a:ext cx="1905001" cy="737649"/>
          </a:xfrm>
          <a:prstGeom prst="wedgeRoundRectCallout">
            <a:avLst>
              <a:gd name="adj1" fmla="val -219332"/>
              <a:gd name="adj2" fmla="val -253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Контроль правоохранительных  органов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70" name="AutoShape 64"/>
          <p:cNvSpPr>
            <a:spLocks noChangeArrowheads="1"/>
          </p:cNvSpPr>
          <p:nvPr/>
        </p:nvSpPr>
        <p:spPr bwMode="auto">
          <a:xfrm>
            <a:off x="6247964" y="1143000"/>
            <a:ext cx="2133600" cy="1143000"/>
          </a:xfrm>
          <a:prstGeom prst="downArrow">
            <a:avLst>
              <a:gd name="adj1" fmla="val 74704"/>
              <a:gd name="adj2" fmla="val 47046"/>
            </a:avLst>
          </a:prstGeom>
          <a:gradFill rotWithShape="1">
            <a:gsLst>
              <a:gs pos="0">
                <a:schemeClr val="tx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CCFFFF"/>
                </a:solidFill>
              </a:rPr>
              <a:t>Родители</a:t>
            </a:r>
            <a:endParaRPr lang="ru-RU" b="1" dirty="0">
              <a:solidFill>
                <a:srgbClr val="CCFFFF"/>
              </a:solidFill>
            </a:endParaRPr>
          </a:p>
        </p:txBody>
      </p:sp>
      <p:sp>
        <p:nvSpPr>
          <p:cNvPr id="73" name="Text Box 19"/>
          <p:cNvSpPr txBox="1">
            <a:spLocks noChangeArrowheads="1"/>
          </p:cNvSpPr>
          <p:nvPr/>
        </p:nvSpPr>
        <p:spPr bwMode="auto">
          <a:xfrm>
            <a:off x="2958775" y="2319776"/>
            <a:ext cx="264491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Получение Распоряжений, списков детей;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2" action="ppaction://hlinksldjump"/>
              </a:rPr>
              <a:t>Информирование родителей о предоставлении места;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Выполнение действий в системе АИС «Образование»;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Работа с родителями, формирование личных дел.</a:t>
            </a:r>
            <a:endParaRPr lang="en-US" sz="1400" b="1" dirty="0"/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2927923" y="2209577"/>
            <a:ext cx="2619829" cy="2747564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5956227" y="2232647"/>
            <a:ext cx="3109310" cy="26123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6012161" y="2294932"/>
            <a:ext cx="3131840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Контроль обновления информации на ЕПГУ;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Принятие решения о зачислении ребенка на предоставленное место;</a:t>
            </a:r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>
                <a:hlinkClick r:id="rId3" action="ppaction://hlinksldjump"/>
              </a:rPr>
              <a:t>Подготовка и предоставление </a:t>
            </a:r>
            <a:r>
              <a:rPr lang="ru-RU" sz="1400" b="1" dirty="0">
                <a:hlinkClick r:id="rId3" action="ppaction://hlinksldjump"/>
              </a:rPr>
              <a:t>д</a:t>
            </a:r>
            <a:r>
              <a:rPr lang="ru-RU" sz="1400" b="1" dirty="0" smtClean="0">
                <a:hlinkClick r:id="rId3" action="ppaction://hlinksldjump"/>
              </a:rPr>
              <a:t>окументов для зачисления ребенка в МДОО;</a:t>
            </a:r>
            <a:endParaRPr lang="ru-RU" sz="1400" b="1" dirty="0" smtClean="0"/>
          </a:p>
          <a:p>
            <a:pPr marL="285750" indent="-285750" eaLnBrk="0" hangingPunct="0">
              <a:buFontTx/>
              <a:buChar char="-"/>
            </a:pPr>
            <a:r>
              <a:rPr lang="ru-RU" sz="1400" b="1" dirty="0" smtClean="0"/>
              <a:t>Заключение договора об образовании.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315200" cy="944562"/>
          </a:xfrm>
        </p:spPr>
        <p:txBody>
          <a:bodyPr/>
          <a:lstStyle/>
          <a:p>
            <a:pPr algn="ctr"/>
            <a:r>
              <a:rPr lang="ru-RU" sz="4000" dirty="0" smtClean="0"/>
              <a:t>Федеральный закон № 411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2769096"/>
          </a:xfrm>
        </p:spPr>
        <p:txBody>
          <a:bodyPr/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ru-RU" sz="2200" dirty="0" smtClean="0"/>
              <a:t>	Дети, проживающие в одной семье и имеющие общее место жительства, имеют право преимущественного приема на обучение по образовательным программам дошкольного образования в муниципальные образовательные организации, в которых обучаются их  братья и (или) сестры.</a:t>
            </a:r>
            <a:r>
              <a:rPr lang="ru-RU" sz="3200" dirty="0" smtClean="0"/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8625"/>
            <a:ext cx="7772400" cy="150018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Приказ </a:t>
            </a:r>
            <a:r>
              <a:rPr lang="ru-RU" b="1" kern="1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Министерства просвещения Российской Федерации Р </a:t>
            </a: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от </a:t>
            </a:r>
            <a:r>
              <a:rPr lang="ru-RU" b="1" dirty="0"/>
              <a:t>15.05.2020 № 236 </a:t>
            </a:r>
            <a:endParaRPr lang="ru-RU" b="1" dirty="0" smtClean="0"/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</a:pPr>
            <a:r>
              <a:rPr lang="ru-RU" b="1" kern="1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«</a:t>
            </a:r>
            <a:r>
              <a:rPr lang="ru-RU" b="1" kern="1200" dirty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Об утверждении Порядка приёма на обучение по образовательным программам дошкольного образования</a:t>
            </a:r>
            <a:r>
              <a:rPr lang="ru-RU" b="1" kern="12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charset="0"/>
              </a:rPr>
              <a:t>»</a:t>
            </a:r>
            <a:endParaRPr lang="ru-RU" b="1" kern="1200" dirty="0">
              <a:solidFill>
                <a:srgbClr val="000000"/>
              </a:solidFill>
              <a:ea typeface="Times New Roman" panose="02020603050405020304" pitchFamily="18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0709996"/>
              </p:ext>
            </p:extLst>
          </p:nvPr>
        </p:nvGraphicFramePr>
        <p:xfrm>
          <a:off x="1907704" y="1658812"/>
          <a:ext cx="6264696" cy="479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2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315200" cy="944562"/>
          </a:xfrm>
        </p:spPr>
        <p:txBody>
          <a:bodyPr/>
          <a:lstStyle/>
          <a:p>
            <a:pPr algn="ctr"/>
            <a:r>
              <a:rPr lang="ru-RU" sz="2000" dirty="0" smtClean="0"/>
              <a:t>С </a:t>
            </a:r>
            <a:r>
              <a:rPr lang="ru-RU" sz="2000" dirty="0"/>
              <a:t>01.04.2025 года </a:t>
            </a:r>
            <a:r>
              <a:rPr lang="ru-RU" sz="2000" dirty="0" smtClean="0"/>
              <a:t>вступи</a:t>
            </a:r>
            <a:r>
              <a:rPr lang="ru-RU" sz="2000" dirty="0"/>
              <a:t>л</a:t>
            </a:r>
            <a:r>
              <a:rPr lang="ru-RU" sz="2000" dirty="0" smtClean="0"/>
              <a:t> </a:t>
            </a:r>
            <a:r>
              <a:rPr lang="ru-RU" sz="2000" dirty="0"/>
              <a:t>в силу </a:t>
            </a:r>
            <a:r>
              <a:rPr lang="ru-RU" sz="2000" dirty="0" smtClean="0"/>
              <a:t>ФЗ </a:t>
            </a:r>
            <a:r>
              <a:rPr lang="ru-RU" sz="2000" dirty="0"/>
              <a:t>закон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/>
              <a:t>28.12.2024 № 544- ФЗ «О внесении изменений в статьи 67 и 78 Федерального закона </a:t>
            </a:r>
            <a:r>
              <a:rPr lang="ru-RU" sz="2000" dirty="0" smtClean="0"/>
              <a:t>«Об </a:t>
            </a:r>
            <a:r>
              <a:rPr lang="ru-RU" sz="2000" dirty="0"/>
              <a:t>образовании в Российской Федерации</a:t>
            </a:r>
            <a:r>
              <a:rPr lang="ru-RU" sz="2000" dirty="0" smtClean="0"/>
              <a:t>»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226" y="1630578"/>
            <a:ext cx="525658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/>
              <a:t>1) </a:t>
            </a:r>
            <a:r>
              <a:rPr lang="ru-RU" sz="1600" dirty="0" smtClean="0"/>
              <a:t>«Иностранные </a:t>
            </a:r>
            <a:r>
              <a:rPr lang="ru-RU" sz="1600" dirty="0"/>
              <a:t>граждане будут зачисляться в организации, реализующие </a:t>
            </a:r>
            <a:r>
              <a:rPr lang="ru-RU" sz="1600" dirty="0" smtClean="0"/>
              <a:t>образовательные </a:t>
            </a:r>
            <a:r>
              <a:rPr lang="ru-RU" sz="1600" dirty="0"/>
              <a:t>программы дошкольного, начального общего, основного общего и среднего общего образования при условии предъявления документа, подтверждающего законность их нахождения на территории Российской Федерации. Такими документами </a:t>
            </a:r>
            <a:r>
              <a:rPr lang="ru-RU" sz="1600" dirty="0" smtClean="0"/>
              <a:t>являются…»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979421"/>
            <a:ext cx="3567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01.04.2025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года действуют новые правила приема в дошкольные образовательные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организации иностранных граждан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9532784"/>
              </p:ext>
            </p:extLst>
          </p:nvPr>
        </p:nvGraphicFramePr>
        <p:xfrm>
          <a:off x="971600" y="3861048"/>
          <a:ext cx="9324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1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7772400" cy="1728192"/>
          </a:xfrm>
        </p:spPr>
        <p:txBody>
          <a:bodyPr/>
          <a:lstStyle/>
          <a:p>
            <a:pPr algn="ctr"/>
            <a:r>
              <a:rPr lang="ru-RU" sz="2400" b="1" dirty="0">
                <a:latin typeface="+mj-lt"/>
                <a:cs typeface="Times New Roman" pitchFamily="18" charset="0"/>
              </a:rPr>
              <a:t>Федерал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ьный закон № 152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Федеральный закон от 27 июля 2006 г. N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152-ФЗ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"О персональных данных" </a:t>
            </a:r>
            <a:endParaRPr lang="ru-RU" sz="2400" b="1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 изменениями и дополнениями)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/>
            </a:r>
            <a:br>
              <a:rPr lang="ru-RU" dirty="0">
                <a:solidFill>
                  <a:srgbClr val="000000"/>
                </a:solidFill>
                <a:latin typeface="+mj-lt"/>
              </a:rPr>
            </a:br>
            <a:r>
              <a:rPr lang="ru-RU" dirty="0">
                <a:solidFill>
                  <a:srgbClr val="000000"/>
                </a:solidFill>
                <a:latin typeface="+mj-lt"/>
              </a:rPr>
              <a:t/>
            </a:r>
            <a:br>
              <a:rPr lang="ru-RU" dirty="0">
                <a:solidFill>
                  <a:srgbClr val="000000"/>
                </a:solidFill>
                <a:latin typeface="+mj-lt"/>
              </a:rPr>
            </a:b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829816" y="3429000"/>
            <a:ext cx="7772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Запрет  на публикацию списков, возможность уточнения сведений о предоставлении места только путем контроля информации на ЕПГУ или явки к районному оператору в часы приема.</a:t>
            </a:r>
          </a:p>
          <a:p>
            <a:pPr marL="342900" indent="-342900" algn="just">
              <a:buFontTx/>
              <a:buChar char="-"/>
            </a:pP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51920" y="2367744"/>
            <a:ext cx="864096" cy="1224136"/>
          </a:xfrm>
          <a:prstGeom prst="downArrow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3996159"/>
          </a:xfrm>
        </p:spPr>
        <p:txBody>
          <a:bodyPr/>
          <a:lstStyle/>
          <a:p>
            <a:pPr algn="ctr" eaLnBrk="1" fontAlgn="t" hangingPunct="1"/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152127"/>
          </a:xfrm>
        </p:spPr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ВАРИАТИВНЫЕ ФОРМЫ ДОШКОЛЬНОГО ОБРАЗОВАНИЯ ДЛЯ ДЕТЕЙ ДО 3 ЛЕТ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79730"/>
              </p:ext>
            </p:extLst>
          </p:nvPr>
        </p:nvGraphicFramePr>
        <p:xfrm>
          <a:off x="611560" y="1412773"/>
          <a:ext cx="8136904" cy="5056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1530254737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xmlns="" val="1085305333"/>
                    </a:ext>
                  </a:extLst>
                </a:gridCol>
              </a:tblGrid>
              <a:tr h="5607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Наименование формы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290102"/>
                  </a:ext>
                </a:extLst>
              </a:tr>
              <a:tr h="3096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0-1 год</a:t>
                      </a:r>
                      <a:endParaRPr lang="ru-RU" sz="14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239623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371644"/>
                  </a:ext>
                </a:extLst>
              </a:tr>
              <a:tr h="3096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345388"/>
                  </a:ext>
                </a:extLst>
              </a:tr>
              <a:tr h="39367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819911"/>
                  </a:ext>
                </a:extLst>
              </a:tr>
              <a:tr h="5017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3738062"/>
                  </a:ext>
                </a:extLst>
              </a:tr>
              <a:tr h="3096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237714"/>
                  </a:ext>
                </a:extLst>
              </a:tr>
              <a:tr h="3096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-парк: городская прогулка» для детей второго года жизни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0920084"/>
                  </a:ext>
                </a:extLst>
              </a:tr>
              <a:tr h="53066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977330"/>
                  </a:ext>
                </a:extLst>
              </a:tr>
              <a:tr h="5306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7061595"/>
                  </a:ext>
                </a:extLst>
              </a:tr>
              <a:tr h="5017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80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5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712" y="332656"/>
            <a:ext cx="8002587" cy="3383657"/>
          </a:xfrm>
        </p:spPr>
        <p:txBody>
          <a:bodyPr/>
          <a:lstStyle/>
          <a:p>
            <a:pPr algn="ctr" eaLnBrk="1" hangingPunct="1"/>
            <a:r>
              <a:rPr lang="ru-RU" sz="3200" i="1" dirty="0" smtClean="0"/>
              <a:t>На территории Чкаловского района 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 smtClean="0"/>
              <a:t>8</a:t>
            </a:r>
            <a:r>
              <a:rPr lang="ru-RU" sz="3200" i="1" dirty="0" smtClean="0"/>
              <a:t> МДОО:</a:t>
            </a:r>
            <a:br>
              <a:rPr lang="ru-RU" sz="3200" i="1" dirty="0" smtClean="0"/>
            </a:br>
            <a:r>
              <a:rPr lang="ru-RU" sz="3200" i="1" dirty="0" smtClean="0"/>
              <a:t>6</a:t>
            </a:r>
            <a:r>
              <a:rPr lang="en-US" sz="3200" i="1" dirty="0"/>
              <a:t>5</a:t>
            </a:r>
            <a:r>
              <a:rPr lang="ru-RU" sz="3200" i="1" dirty="0" smtClean="0"/>
              <a:t> учреждений – </a:t>
            </a:r>
            <a:r>
              <a:rPr lang="ru-RU" sz="3200" b="0" dirty="0" smtClean="0"/>
              <a:t>в городе;</a:t>
            </a:r>
            <a:br>
              <a:rPr lang="ru-RU" sz="3200" b="0" dirty="0" smtClean="0"/>
            </a:br>
            <a:r>
              <a:rPr lang="ru-RU" sz="3200" i="1" dirty="0" smtClean="0"/>
              <a:t>3 учреждения – </a:t>
            </a:r>
            <a:r>
              <a:rPr lang="ru-RU" sz="3200" b="0" dirty="0" smtClean="0"/>
              <a:t>сельская местность.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7" y="3212976"/>
            <a:ext cx="4401443" cy="3347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08" y="3140968"/>
            <a:ext cx="4271797" cy="320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7315200" cy="1730077"/>
          </a:xfrm>
        </p:spPr>
        <p:txBody>
          <a:bodyPr/>
          <a:lstStyle/>
          <a:p>
            <a:pPr algn="ctr"/>
            <a:r>
              <a:rPr lang="ru-RU" sz="2600" dirty="0">
                <a:latin typeface="+mn-lt"/>
                <a:cs typeface="Times New Roman" pitchFamily="18" charset="0"/>
              </a:rPr>
              <a:t>ОСОБЕННОСТИ ВАРИАТИВНЫХ ФОРМ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094873"/>
              </p:ext>
            </p:extLst>
          </p:nvPr>
        </p:nvGraphicFramePr>
        <p:xfrm>
          <a:off x="323528" y="1052739"/>
          <a:ext cx="8712969" cy="549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276">
                  <a:extLst>
                    <a:ext uri="{9D8B030D-6E8A-4147-A177-3AD203B41FA5}">
                      <a16:colId xmlns:a16="http://schemas.microsoft.com/office/drawing/2014/main" xmlns="" val="2786406382"/>
                    </a:ext>
                  </a:extLst>
                </a:gridCol>
                <a:gridCol w="3888108">
                  <a:extLst>
                    <a:ext uri="{9D8B030D-6E8A-4147-A177-3AD203B41FA5}">
                      <a16:colId xmlns:a16="http://schemas.microsoft.com/office/drawing/2014/main" xmlns="" val="2196192120"/>
                    </a:ext>
                  </a:extLst>
                </a:gridCol>
                <a:gridCol w="3746585">
                  <a:extLst>
                    <a:ext uri="{9D8B030D-6E8A-4147-A177-3AD203B41FA5}">
                      <a16:colId xmlns:a16="http://schemas.microsoft.com/office/drawing/2014/main" xmlns="" val="1555359530"/>
                    </a:ext>
                  </a:extLst>
                </a:gridCol>
              </a:tblGrid>
              <a:tr h="766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 вариативных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638851"/>
                  </a:ext>
                </a:extLst>
              </a:tr>
              <a:tr h="45374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1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2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3486218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2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</a:p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8876664"/>
                  </a:ext>
                </a:extLst>
              </a:tr>
              <a:tr h="9706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«Родительский игровой стенд»</a:t>
                      </a: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1332333"/>
                  </a:ext>
                </a:extLst>
              </a:tr>
              <a:tr h="827952">
                <a:tc>
                  <a:txBody>
                    <a:bodyPr/>
                    <a:lstStyle/>
                    <a:p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  <a:p>
                      <a:pPr algn="ctr"/>
                      <a:endParaRPr lang="ru-RU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2460004"/>
                  </a:ext>
                </a:extLst>
              </a:tr>
              <a:tr h="6366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45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91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653152" cy="465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2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315200" cy="577949"/>
          </a:xfrm>
        </p:spPr>
        <p:txBody>
          <a:bodyPr/>
          <a:lstStyle/>
          <a:p>
            <a:pPr algn="ctr"/>
            <a:r>
              <a:rPr lang="ru-RU" sz="3600" dirty="0" smtClean="0"/>
              <a:t>МДОО Чкаловского района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59532" y="1700808"/>
            <a:ext cx="8424936" cy="3744415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Дошкольные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образовательные учреждения, расположенные на территории Чкаловского района, реализующие образовательную программу дошкольного образования: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МДОУ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11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, 16, 33, 47, 48, 66, 89,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121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, 127, 131, 133,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147, 148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, 201, 223, 247, 250, 257, 275, 277, 316, 321, 324, 326,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358,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362, 385, 385 «Сказка», 391, 398, 402,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405,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424,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426,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429,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437, 438, 443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, 454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463, 464, 476, 482, 489, 493, 497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509, 512, 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</a:rPr>
              <a:t>515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, 519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, 528, 539, 546, 548, 566, 572, 578, 586,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дошкольное отделение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Лицей 180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Полифорум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22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532" y="4653136"/>
            <a:ext cx="8424936" cy="2016224"/>
          </a:xfrm>
        </p:spPr>
        <p:txBody>
          <a:bodyPr/>
          <a:lstStyle/>
          <a:p>
            <a:pPr algn="ctr"/>
            <a:r>
              <a:rPr lang="ru-RU" sz="2800" b="1" dirty="0" smtClean="0"/>
              <a:t>Количество детей посещающих МДОО Чкаловского района – </a:t>
            </a:r>
          </a:p>
          <a:p>
            <a:pPr algn="ctr"/>
            <a:r>
              <a:rPr lang="ru-RU" sz="2800" dirty="0" smtClean="0"/>
              <a:t>15853 воспитанника </a:t>
            </a:r>
            <a:endParaRPr lang="ru-RU" sz="2800" dirty="0" smtClean="0"/>
          </a:p>
          <a:p>
            <a:pPr algn="ctr"/>
            <a:r>
              <a:rPr lang="ru-RU" sz="2800" dirty="0" smtClean="0"/>
              <a:t>(</a:t>
            </a:r>
            <a:r>
              <a:rPr lang="ru-RU" sz="2800" dirty="0" smtClean="0"/>
              <a:t>из них дети в возрасте </a:t>
            </a:r>
          </a:p>
          <a:p>
            <a:pPr algn="ctr"/>
            <a:r>
              <a:rPr lang="ru-RU" sz="2800" dirty="0" smtClean="0"/>
              <a:t>до трех лет – 2363).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4788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62395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962012"/>
          </a:xfrm>
        </p:spPr>
        <p:txBody>
          <a:bodyPr/>
          <a:lstStyle/>
          <a:p>
            <a:pPr lvl="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группах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компенсирующей направленности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осуществляется реализация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адаптированной образовательной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программы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дошкольного образования для детей с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ограниченными возможностями здоровья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учетом особенностей их психофизического развития, индивидуальных возможностей, обеспечивающей коррекцию нарушения развития и социальную адаптацию воспитанников с ограниченными  возможностями здоровья. 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26468" y="692844"/>
            <a:ext cx="6336704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Дошкольные образовательные учреждения, расположенные на территории Чкаловского района, реализующие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адаптированную образовательную программу дошкольного образования: </a:t>
            </a:r>
          </a:p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№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385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360, 398, 410, 438, 464, 493, 528, 539,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        548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, 572, 586.</a:t>
            </a:r>
            <a:endParaRPr lang="ru-RU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0384" y="2276872"/>
            <a:ext cx="7772400" cy="2880320"/>
          </a:xfrm>
        </p:spPr>
        <p:txBody>
          <a:bodyPr/>
          <a:lstStyle/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оздоровительной направленности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созданы в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МДОУ № 341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детей с туберкулезной интоксикацией, часто болеющих детей, нуждающихся в длительном лечении и проведении комплекса специальных лечебно-оздоровительных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мероприятий; </a:t>
            </a:r>
          </a:p>
          <a:p>
            <a:pPr marL="342900" lvl="0" indent="449580" algn="just">
              <a:lnSpc>
                <a:spcPct val="115000"/>
              </a:lnSpc>
              <a:spcAft>
                <a:spcPts val="0"/>
              </a:spcAft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Группа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оздоровительной направленности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создана в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МБДОУ № 48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для часто болеющих детей.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18964" y="980728"/>
            <a:ext cx="8075240" cy="944562"/>
          </a:xfrm>
        </p:spPr>
        <p:txBody>
          <a:bodyPr/>
          <a:lstStyle/>
          <a:p>
            <a:pPr algn="ctr"/>
            <a:r>
              <a:rPr lang="ru-RU" sz="3200" dirty="0" smtClean="0"/>
              <a:t>МДОО Чкаловского района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551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39" y="4602506"/>
            <a:ext cx="3004617" cy="205842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597" y="47667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/>
              <a:t>Средняя наполняемость в общеразвивающих группах по </a:t>
            </a:r>
          </a:p>
          <a:p>
            <a:pPr algn="ctr"/>
            <a:r>
              <a:rPr lang="ru-RU" b="1" dirty="0" smtClean="0"/>
              <a:t>Чкаловскому району – 2</a:t>
            </a:r>
            <a:r>
              <a:rPr lang="en-US" b="1" dirty="0" smtClean="0"/>
              <a:t>8</a:t>
            </a:r>
            <a:r>
              <a:rPr lang="ru-RU" b="1" dirty="0" smtClean="0"/>
              <a:t> детей (от 24 до 34 человек).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77358"/>
              </p:ext>
            </p:extLst>
          </p:nvPr>
        </p:nvGraphicFramePr>
        <p:xfrm>
          <a:off x="1259632" y="1340767"/>
          <a:ext cx="6840760" cy="318973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09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49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Жилой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Средняя наполняемость в группах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МДОО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Юг – Центр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Ботанический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Уктус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Елизавет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Вторчермет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Химмаш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</a:t>
                      </a:r>
                      <a:r>
                        <a:rPr lang="en-US" sz="1600" b="1" dirty="0" smtClean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с. Горный Щит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8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пос.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Шабровский</a:t>
                      </a: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Солнечный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27" y="-66675"/>
            <a:ext cx="8363272" cy="2016224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Плата, взимаемая с родителей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(законных представителей) за присмотр и уход за детьми, осваивающими образовательные программы дошкольного образования.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801" y="1963450"/>
            <a:ext cx="8075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</a:rPr>
              <a:t>Оплата за ДОУ производится на </a:t>
            </a:r>
            <a:r>
              <a:rPr lang="ru-RU" dirty="0">
                <a:latin typeface="Tahoma" panose="020B0604030504040204" pitchFamily="34" charset="0"/>
              </a:rPr>
              <a:t>основании Распоряжения Департамента образования Администрации города Екатеринбурга </a:t>
            </a:r>
            <a:endParaRPr lang="ru-RU" dirty="0" smtClean="0">
              <a:latin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</a:rPr>
              <a:t>от 27.12.2024 </a:t>
            </a:r>
            <a:r>
              <a:rPr lang="ru-RU" dirty="0">
                <a:latin typeface="Tahoma" panose="020B0604030504040204" pitchFamily="34" charset="0"/>
              </a:rPr>
              <a:t>№ </a:t>
            </a:r>
            <a:r>
              <a:rPr lang="ru-RU" dirty="0" smtClean="0">
                <a:latin typeface="Tahoma" panose="020B0604030504040204" pitchFamily="34" charset="0"/>
              </a:rPr>
              <a:t>2533/46/36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197" y="3769592"/>
            <a:ext cx="46805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короткий день – 970,00 руб.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полный день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– 3200,00 руб.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дети ОВЗ короткий день – 970,00 руб.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j-lt"/>
              </a:rPr>
              <a:t>дети ОВЗ полный день – 2450,00 руб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67" y="-76944"/>
            <a:ext cx="65" cy="153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7AD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-76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-76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0627" y="3123261"/>
            <a:ext cx="360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</a:rPr>
              <a:t>Группы раннего возраста: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4717" y="3050157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anose="020B0604030504040204" pitchFamily="34" charset="0"/>
              </a:rPr>
              <a:t>Группы </a:t>
            </a:r>
          </a:p>
          <a:p>
            <a:r>
              <a:rPr lang="ru-RU" b="1" dirty="0" smtClean="0">
                <a:latin typeface="Tahoma" panose="020B0604030504040204" pitchFamily="34" charset="0"/>
              </a:rPr>
              <a:t>дошкольного возраста:</a:t>
            </a:r>
          </a:p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2041" y="3769592"/>
            <a:ext cx="4572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700" dirty="0" smtClean="0">
                <a:latin typeface="+mn-lt"/>
              </a:rPr>
              <a:t>короткий день – 1140,00 руб.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+mj-lt"/>
              </a:rPr>
              <a:t>полный день</a:t>
            </a:r>
            <a:r>
              <a:rPr lang="ru-RU" sz="1700" dirty="0">
                <a:latin typeface="+mj-lt"/>
              </a:rPr>
              <a:t> </a:t>
            </a:r>
            <a:r>
              <a:rPr lang="ru-RU" sz="1700" dirty="0" smtClean="0">
                <a:latin typeface="+mj-lt"/>
              </a:rPr>
              <a:t>– 3760,00 руб.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+mj-lt"/>
              </a:rPr>
              <a:t>дети ОВЗ короткий день – 1140,00 руб.</a:t>
            </a:r>
          </a:p>
          <a:p>
            <a:pPr marL="285750" indent="-285750">
              <a:buFontTx/>
              <a:buChar char="-"/>
            </a:pPr>
            <a:r>
              <a:rPr lang="ru-RU" sz="1700" dirty="0" smtClean="0">
                <a:latin typeface="+mj-lt"/>
              </a:rPr>
              <a:t>дети ОВЗ полный день  - 2860,00 руб.</a:t>
            </a:r>
          </a:p>
          <a:p>
            <a:endParaRPr lang="ru-RU" sz="17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176372"/>
            <a:ext cx="58326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Не взимается оплата: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дети, участников СВО </a:t>
            </a:r>
          </a:p>
          <a:p>
            <a:r>
              <a:rPr lang="ru-RU" sz="1400" dirty="0" smtClean="0">
                <a:latin typeface="+mn-lt"/>
              </a:rPr>
              <a:t>(заявительный характер, справка об участии с портала </a:t>
            </a:r>
            <a:r>
              <a:rPr lang="ru-RU" sz="1400" dirty="0" err="1" smtClean="0">
                <a:latin typeface="+mn-lt"/>
              </a:rPr>
              <a:t>госуслуги</a:t>
            </a:r>
            <a:r>
              <a:rPr lang="ru-RU" sz="1400" dirty="0" smtClean="0">
                <a:latin typeface="+mn-lt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дети со статусом ребенок-инвалид </a:t>
            </a:r>
          </a:p>
          <a:p>
            <a:r>
              <a:rPr lang="ru-RU" sz="1400" dirty="0" smtClean="0">
                <a:latin typeface="+mn-lt"/>
              </a:rPr>
              <a:t>(при наличии справки МСЭ).</a:t>
            </a:r>
            <a:endParaRPr lang="ru-RU" sz="1600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3419"/>
            <a:ext cx="8435280" cy="1298029"/>
          </a:xfrm>
        </p:spPr>
        <p:txBody>
          <a:bodyPr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питания в МДОО: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5" y="967757"/>
            <a:ext cx="4038600" cy="3109315"/>
          </a:xfrm>
        </p:spPr>
        <p:txBody>
          <a:bodyPr/>
          <a:lstStyle/>
          <a:p>
            <a:r>
              <a:rPr lang="ru-RU" sz="2000" dirty="0"/>
              <a:t>Режим работы пищеблока, график питания воспитанников, меню утверждаются заведующим организации.</a:t>
            </a:r>
          </a:p>
          <a:p>
            <a:r>
              <a:rPr lang="ru-RU" sz="2000" dirty="0"/>
              <a:t>Детское питание сбалансировано и построено на основе 20-дневного меню по </a:t>
            </a:r>
            <a:r>
              <a:rPr lang="ru-RU" sz="2000" dirty="0" smtClean="0"/>
              <a:t>сезонам.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457198" y="957586"/>
            <a:ext cx="4038600" cy="2910828"/>
          </a:xfrm>
        </p:spPr>
        <p:txBody>
          <a:bodyPr/>
          <a:lstStyle/>
          <a:p>
            <a:r>
              <a:rPr lang="ru-RU" sz="2000" dirty="0"/>
              <a:t>Большое значение в организации уделяется питанию </a:t>
            </a:r>
            <a:r>
              <a:rPr lang="ru-RU" sz="2000" dirty="0" smtClean="0"/>
              <a:t>воспитанников.</a:t>
            </a:r>
          </a:p>
          <a:p>
            <a:r>
              <a:rPr lang="ru-RU" sz="2000" dirty="0" smtClean="0"/>
              <a:t>Медицинские </a:t>
            </a:r>
            <a:r>
              <a:rPr lang="ru-RU" sz="2000" dirty="0"/>
              <a:t>работники </a:t>
            </a:r>
            <a:r>
              <a:rPr lang="ru-RU" sz="2000" dirty="0" smtClean="0"/>
              <a:t>контролируют </a:t>
            </a:r>
            <a:r>
              <a:rPr lang="ru-RU" sz="2000" dirty="0"/>
              <a:t>соблюдение санитарных требований работниками пищеблока, правильность приготовления пищи, ее качество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AutoShape 2" descr="Сайт МАДОУ №  437. Организация питания в ДОУ..png"/>
          <p:cNvSpPr>
            <a:spLocks noChangeAspect="1" noChangeArrowheads="1"/>
          </p:cNvSpPr>
          <p:nvPr/>
        </p:nvSpPr>
        <p:spPr bwMode="auto">
          <a:xfrm>
            <a:off x="1907704" y="54601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24" y="4149080"/>
            <a:ext cx="2350035" cy="2350035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7752052"/>
              </p:ext>
            </p:extLst>
          </p:nvPr>
        </p:nvGraphicFramePr>
        <p:xfrm>
          <a:off x="3923929" y="4186829"/>
          <a:ext cx="5053378" cy="254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3461</TotalTime>
  <Words>1263</Words>
  <Application>Microsoft Office PowerPoint</Application>
  <PresentationFormat>Экран (4:3)</PresentationFormat>
  <Paragraphs>202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594TGp_family_light_ani</vt:lpstr>
      <vt:lpstr>Презентация PowerPoint</vt:lpstr>
      <vt:lpstr>На территории Чкаловского района  68 МДОО: 65 учреждений – в городе; 3 учреждения – сельская местность. </vt:lpstr>
      <vt:lpstr>МДОО Чкаловского района</vt:lpstr>
      <vt:lpstr>Презентация PowerPoint</vt:lpstr>
      <vt:lpstr>МДОО Чкаловского района</vt:lpstr>
      <vt:lpstr>МДОО Чкаловского района</vt:lpstr>
      <vt:lpstr>Презентация PowerPoint</vt:lpstr>
      <vt:lpstr>Плата, взимаемая с родителей  (законных представителей) за присмотр и уход за детьми, осваивающими образовательные программы дошкольного образования.</vt:lpstr>
      <vt:lpstr>Организация питания в МДОО:</vt:lpstr>
      <vt:lpstr>Нормативно – правовые документы:</vt:lpstr>
      <vt:lpstr>Нормативно – правовые документы:</vt:lpstr>
      <vt:lpstr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года: </vt:lpstr>
      <vt:lpstr>Процедура комплектования МДОО:</vt:lpstr>
      <vt:lpstr>Модель работы по зачислению детей в МДОО</vt:lpstr>
      <vt:lpstr>Федеральный закон № 411</vt:lpstr>
      <vt:lpstr>Презентация PowerPoint</vt:lpstr>
      <vt:lpstr>С 01.04.2025 года вступил в силу ФЗ закон  от 28.12.2024 № 544- ФЗ «О внесении изменений в статьи 67 и 78 Федерального закона «Об образовании в Российской Федерации»  </vt:lpstr>
      <vt:lpstr>Презентация PowerPoint</vt:lpstr>
      <vt:lpstr>Презентация PowerPoint</vt:lpstr>
      <vt:lpstr>ОСОБЕННОСТИ ВАРИАТИВНЫХ ФОРМ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Заведующий</cp:lastModifiedBy>
  <cp:revision>170</cp:revision>
  <dcterms:created xsi:type="dcterms:W3CDTF">2010-03-19T17:53:36Z</dcterms:created>
  <dcterms:modified xsi:type="dcterms:W3CDTF">2025-04-11T12:05:54Z</dcterms:modified>
</cp:coreProperties>
</file>