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</p:sldMasterIdLst>
  <p:notesMasterIdLst>
    <p:notesMasterId r:id="rId35"/>
  </p:notesMasterIdLst>
  <p:sldIdLst>
    <p:sldId id="267" r:id="rId2"/>
    <p:sldId id="295" r:id="rId3"/>
    <p:sldId id="297" r:id="rId4"/>
    <p:sldId id="296" r:id="rId5"/>
    <p:sldId id="256" r:id="rId6"/>
    <p:sldId id="298" r:id="rId7"/>
    <p:sldId id="299" r:id="rId8"/>
    <p:sldId id="300" r:id="rId9"/>
    <p:sldId id="301" r:id="rId10"/>
    <p:sldId id="302" r:id="rId11"/>
    <p:sldId id="303" r:id="rId12"/>
    <p:sldId id="304" r:id="rId13"/>
    <p:sldId id="275" r:id="rId14"/>
    <p:sldId id="268" r:id="rId15"/>
    <p:sldId id="261" r:id="rId16"/>
    <p:sldId id="262" r:id="rId17"/>
    <p:sldId id="315" r:id="rId18"/>
    <p:sldId id="290" r:id="rId19"/>
    <p:sldId id="271" r:id="rId20"/>
    <p:sldId id="279" r:id="rId21"/>
    <p:sldId id="273" r:id="rId22"/>
    <p:sldId id="282" r:id="rId23"/>
    <p:sldId id="305" r:id="rId24"/>
    <p:sldId id="306" r:id="rId25"/>
    <p:sldId id="307" r:id="rId26"/>
    <p:sldId id="308" r:id="rId27"/>
    <p:sldId id="309" r:id="rId28"/>
    <p:sldId id="310" r:id="rId29"/>
    <p:sldId id="311" r:id="rId30"/>
    <p:sldId id="312" r:id="rId31"/>
    <p:sldId id="313" r:id="rId32"/>
    <p:sldId id="314" r:id="rId33"/>
    <p:sldId id="293" r:id="rId3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FF00"/>
    <a:srgbClr val="0000FF"/>
    <a:srgbClr val="00FF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horzBarState="maximized">
    <p:restoredLeft sz="23162" autoAdjust="0"/>
    <p:restoredTop sz="94624" autoAdjust="0"/>
  </p:normalViewPr>
  <p:slideViewPr>
    <p:cSldViewPr>
      <p:cViewPr varScale="1">
        <p:scale>
          <a:sx n="46" d="100"/>
          <a:sy n="46" d="100"/>
        </p:scale>
        <p:origin x="-97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24470161-9113-45C6-A4DF-61D8B3F438E8}" type="datetimeFigureOut">
              <a:rPr lang="ru-RU"/>
              <a:pPr>
                <a:defRPr/>
              </a:pPr>
              <a:t>13.04.2020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038AED74-A9E9-4BAC-BAAC-3102E90330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7792269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843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37B6E8D-1BC2-432E-B263-392E93A1410B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514" name="Group 2"/>
          <p:cNvGrpSpPr>
            <a:grpSpLocks/>
          </p:cNvGrpSpPr>
          <p:nvPr/>
        </p:nvGrpSpPr>
        <p:grpSpPr bwMode="auto">
          <a:xfrm>
            <a:off x="0" y="3902075"/>
            <a:ext cx="3400425" cy="2949575"/>
            <a:chOff x="0" y="2458"/>
            <a:chExt cx="2142" cy="1858"/>
          </a:xfrm>
        </p:grpSpPr>
        <p:sp>
          <p:nvSpPr>
            <p:cNvPr id="64515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4516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4517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4518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4519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4520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4521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64522" name="Rectangle 10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73250"/>
            <a:ext cx="7772400" cy="155575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64523" name="Rectangle 11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64524" name="Rectangle 12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fld id="{5C269E56-4687-43EC-8F8F-93824AF54E16}" type="datetimeFigureOut">
              <a:rPr lang="ru-RU"/>
              <a:pPr/>
              <a:t>13.04.2020</a:t>
            </a:fld>
            <a:endParaRPr lang="ru-RU"/>
          </a:p>
        </p:txBody>
      </p:sp>
      <p:sp>
        <p:nvSpPr>
          <p:cNvPr id="64525" name="Rectangle 13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4526" name="Rectangle 14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8D147843-BB5C-4AD4-BCA2-F79333ED0F8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E7FDCE5-04E8-497A-AC52-D7D564B3C829}" type="datetimeFigureOut">
              <a:rPr lang="ru-RU"/>
              <a:pPr/>
              <a:t>13.04.2020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5229EA-1731-47D9-A170-5BD27F3438C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5B697FF-B607-4049-B7F6-395DD0E7E786}" type="datetimeFigureOut">
              <a:rPr lang="ru-RU"/>
              <a:pPr/>
              <a:t>13.04.2020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18562F-3916-4DF1-BBD5-22A28A7110E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3374881-2747-4A65-956F-C5F9029507BD}" type="datetimeFigureOut">
              <a:rPr lang="ru-RU"/>
              <a:pPr/>
              <a:t>13.04.2020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A800CD-43D3-4239-88A4-E8C09D39617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9D69701-7931-4442-B832-A922681C571A}" type="datetimeFigureOut">
              <a:rPr lang="ru-RU"/>
              <a:pPr/>
              <a:t>13.04.2020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4D205B-D3E5-4829-A15B-E3DC2027DC6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0F3F53-D60A-4ED6-8613-B431F2F4681D}" type="datetimeFigureOut">
              <a:rPr lang="ru-RU"/>
              <a:pPr/>
              <a:t>13.04.2020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DD900D-0BD0-4F87-B084-919A4485942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9C595FE-1D87-4171-8B2F-5C2558BA7E17}" type="datetimeFigureOut">
              <a:rPr lang="ru-RU"/>
              <a:pPr/>
              <a:t>13.04.2020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711E2A-2708-4D0E-BF19-FFA6A6A6C74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0CC1876-1CA0-4B06-A56C-9DA853F14E97}" type="datetimeFigureOut">
              <a:rPr lang="ru-RU"/>
              <a:pPr/>
              <a:t>13.04.2020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3FE6A8-D516-488D-9E77-BAC1237BCC3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C94331-5732-4431-9031-7964B7016BC3}" type="datetimeFigureOut">
              <a:rPr lang="ru-RU"/>
              <a:pPr/>
              <a:t>13.04.2020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C3C003-110D-40AB-9BC6-88DF3436D73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144741E-A165-4506-8CF6-C9C2C0FE3F23}" type="datetimeFigureOut">
              <a:rPr lang="ru-RU"/>
              <a:pPr/>
              <a:t>13.04.2020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288D33-3D38-4F28-8CD6-AF0E9F8E23D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C78B755-3BFB-4B49-AB88-30C71A61551C}" type="datetimeFigureOut">
              <a:rPr lang="ru-RU"/>
              <a:pPr/>
              <a:t>13.04.2020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0A9371-C104-4B4C-A3F0-0AF6F6FA880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490" name="Group 2"/>
          <p:cNvGrpSpPr>
            <a:grpSpLocks/>
          </p:cNvGrpSpPr>
          <p:nvPr/>
        </p:nvGrpSpPr>
        <p:grpSpPr bwMode="auto">
          <a:xfrm>
            <a:off x="0" y="3902075"/>
            <a:ext cx="3400425" cy="2949575"/>
            <a:chOff x="0" y="2458"/>
            <a:chExt cx="2142" cy="1858"/>
          </a:xfrm>
        </p:grpSpPr>
        <p:sp>
          <p:nvSpPr>
            <p:cNvPr id="63491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3492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3493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3494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3495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3496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3497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63498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63499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63500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ffectLst>
                  <a:outerShdw blurRad="38100" dist="38100" dir="2700000" algn="tl">
                    <a:srgbClr val="010199"/>
                  </a:outerShdw>
                </a:effectLst>
              </a:defRPr>
            </a:lvl1pPr>
          </a:lstStyle>
          <a:p>
            <a:fld id="{43812C07-DDF2-4762-80BB-C05A023D7560}" type="datetimeFigureOut">
              <a:rPr lang="ru-RU"/>
              <a:pPr/>
              <a:t>13.04.2020</a:t>
            </a:fld>
            <a:endParaRPr lang="ru-RU"/>
          </a:p>
        </p:txBody>
      </p:sp>
      <p:sp>
        <p:nvSpPr>
          <p:cNvPr id="63501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effectLst>
                  <a:outerShdw blurRad="38100" dist="38100" dir="2700000" algn="tl">
                    <a:srgbClr val="010199"/>
                  </a:outerShdw>
                </a:effectLst>
              </a:defRPr>
            </a:lvl1pPr>
          </a:lstStyle>
          <a:p>
            <a:endParaRPr lang="ru-RU"/>
          </a:p>
        </p:txBody>
      </p:sp>
      <p:sp>
        <p:nvSpPr>
          <p:cNvPr id="63502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>
                  <a:outerShdw blurRad="38100" dist="38100" dir="2700000" algn="tl">
                    <a:srgbClr val="010199"/>
                  </a:outerShdw>
                </a:effectLst>
              </a:defRPr>
            </a:lvl1pPr>
          </a:lstStyle>
          <a:p>
            <a:fld id="{CCADDB23-BAF1-43BB-B25C-4845E5711659}" type="slidenum">
              <a:rPr lang="ru-RU"/>
              <a:pPr/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itchFamily="2" charset="2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Заголовок 1"/>
          <p:cNvSpPr>
            <a:spLocks noGrp="1"/>
          </p:cNvSpPr>
          <p:nvPr>
            <p:ph type="title"/>
          </p:nvPr>
        </p:nvSpPr>
        <p:spPr>
          <a:xfrm>
            <a:off x="467543" y="542244"/>
            <a:ext cx="8229600" cy="6315756"/>
          </a:xfrm>
        </p:spPr>
        <p:txBody>
          <a:bodyPr anchorCtr="0"/>
          <a:lstStyle/>
          <a:p>
            <a:pPr algn="r"/>
            <a:r>
              <a:rPr lang="ru-RU" sz="6000" dirty="0" smtClean="0"/>
              <a:t>Презентация для дошкольников «Космос»</a:t>
            </a:r>
            <a:br>
              <a:rPr lang="ru-RU" sz="6000" dirty="0" smtClean="0"/>
            </a:br>
            <a:r>
              <a:rPr lang="ru-RU" sz="6000" dirty="0" smtClean="0"/>
              <a:t/>
            </a:r>
            <a:br>
              <a:rPr lang="ru-RU" sz="6000" dirty="0" smtClean="0"/>
            </a:br>
            <a:r>
              <a:rPr lang="ru-RU" sz="6000" dirty="0"/>
              <a:t/>
            </a:r>
            <a:br>
              <a:rPr lang="ru-RU" sz="6000" dirty="0"/>
            </a:br>
            <a:r>
              <a:rPr lang="ru-RU" sz="6000" dirty="0" smtClean="0"/>
              <a:t>                      </a:t>
            </a:r>
            <a:r>
              <a:rPr lang="ru-RU" sz="2000" b="1" dirty="0" smtClean="0">
                <a:effectLst/>
              </a:rPr>
              <a:t>Подготовила: </a:t>
            </a:r>
            <a:r>
              <a:rPr lang="ru-RU" sz="2000" b="1" dirty="0" smtClean="0">
                <a:effectLst/>
              </a:rPr>
              <a:t>     </a:t>
            </a:r>
            <a:r>
              <a:rPr lang="ru-RU" sz="2000" b="1" dirty="0" err="1" smtClean="0">
                <a:effectLst/>
              </a:rPr>
              <a:t>Чехомова</a:t>
            </a:r>
            <a:r>
              <a:rPr lang="ru-RU" sz="2000" b="1" dirty="0" smtClean="0">
                <a:effectLst/>
              </a:rPr>
              <a:t> М.С.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60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485999" y="2636912"/>
            <a:ext cx="6192688" cy="23212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899592" y="1139135"/>
            <a:ext cx="7620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55301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62617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033947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4800600"/>
            <a:ext cx="5486400" cy="566738"/>
          </a:xfrm>
        </p:spPr>
        <p:txBody>
          <a:bodyPr anchor="b" anchorCtr="0"/>
          <a:lstStyle/>
          <a:p>
            <a:pPr algn="l"/>
            <a:r>
              <a:rPr lang="ru-RU" sz="1400" b="1"/>
              <a:t/>
            </a:r>
            <a:br>
              <a:rPr lang="ru-RU" sz="1400" b="1"/>
            </a:br>
            <a:endParaRPr lang="ru-RU" sz="1400" b="1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Инна\Pictures\untitled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194893" y="743302"/>
            <a:ext cx="7949107" cy="6114698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7813"/>
            <a:ext cx="7931224" cy="414883"/>
          </a:xfrm>
        </p:spPr>
        <p:txBody>
          <a:bodyPr/>
          <a:lstStyle/>
          <a:p>
            <a:r>
              <a:rPr lang="ru-RU" sz="1400" dirty="0" smtClean="0">
                <a:effectLst/>
              </a:rPr>
              <a:t> Большая часть Земли покрыта водой.</a:t>
            </a:r>
            <a:endParaRPr lang="ru-RU" sz="1400" dirty="0"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Текст 5"/>
          <p:cNvSpPr>
            <a:spLocks noGrp="1"/>
          </p:cNvSpPr>
          <p:nvPr>
            <p:ph type="body" sz="half" idx="4294967295"/>
          </p:nvPr>
        </p:nvSpPr>
        <p:spPr>
          <a:xfrm>
            <a:off x="1223963" y="5949950"/>
            <a:ext cx="7920037" cy="908050"/>
          </a:xfrm>
        </p:spPr>
        <p:txBody>
          <a:bodyPr/>
          <a:lstStyle/>
          <a:p>
            <a:pPr marL="0" indent="0" algn="ctr">
              <a:lnSpc>
                <a:spcPct val="80000"/>
              </a:lnSpc>
              <a:buFont typeface="Wingdings" pitchFamily="2" charset="2"/>
              <a:buNone/>
            </a:pPr>
            <a:r>
              <a:rPr lang="ru-RU" sz="1400" dirty="0" smtClean="0"/>
              <a:t>Планета </a:t>
            </a:r>
            <a:r>
              <a:rPr lang="ru-RU" sz="1400" dirty="0"/>
              <a:t>Земля – лишь пылинка в огромном черном космосе. </a:t>
            </a:r>
          </a:p>
          <a:p>
            <a:pPr marL="0" indent="0" algn="ctr">
              <a:lnSpc>
                <a:spcPct val="80000"/>
              </a:lnSpc>
              <a:buFont typeface="Wingdings" pitchFamily="2" charset="2"/>
              <a:buNone/>
            </a:pPr>
            <a:r>
              <a:rPr lang="ru-RU" sz="1400" dirty="0"/>
              <a:t>Планета не стоит на месте - она вращается вокруг своей оси и одновременно </a:t>
            </a:r>
            <a:r>
              <a:rPr lang="ru-RU" sz="1400" dirty="0" smtClean="0"/>
              <a:t>осуществляет</a:t>
            </a:r>
          </a:p>
          <a:p>
            <a:pPr marL="0" indent="0" algn="ctr">
              <a:lnSpc>
                <a:spcPct val="80000"/>
              </a:lnSpc>
              <a:buFont typeface="Wingdings" pitchFamily="2" charset="2"/>
              <a:buNone/>
            </a:pPr>
            <a:r>
              <a:rPr lang="ru-RU" sz="1400" dirty="0" smtClean="0"/>
              <a:t> </a:t>
            </a:r>
            <a:r>
              <a:rPr lang="ru-RU" sz="1400" dirty="0"/>
              <a:t>движение вокруг Солнца.</a:t>
            </a:r>
          </a:p>
        </p:txBody>
      </p:sp>
      <p:pic>
        <p:nvPicPr>
          <p:cNvPr id="1028" name="Picture 4" descr="C:\Users\Инна\Pictures\Новая папка\Рисунок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55576" y="188640"/>
            <a:ext cx="7588008" cy="56886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Текст 3"/>
          <p:cNvSpPr>
            <a:spLocks noGrp="1"/>
          </p:cNvSpPr>
          <p:nvPr>
            <p:ph type="body" sz="half" idx="4294967295"/>
          </p:nvPr>
        </p:nvSpPr>
        <p:spPr>
          <a:xfrm>
            <a:off x="2878138" y="5949950"/>
            <a:ext cx="6265862" cy="719138"/>
          </a:xfrm>
        </p:spPr>
        <p:txBody>
          <a:bodyPr/>
          <a:lstStyle/>
          <a:p>
            <a:pPr marL="0" indent="0" algn="ctr">
              <a:buFont typeface="Wingdings" pitchFamily="2" charset="2"/>
              <a:buNone/>
            </a:pPr>
            <a:r>
              <a:rPr lang="ru-RU" sz="1400" dirty="0"/>
              <a:t>11. Благодаря  вращению планеты вокруг своей оси – происходит </a:t>
            </a:r>
            <a:r>
              <a:rPr lang="ru-RU" sz="1400" dirty="0" smtClean="0"/>
              <a:t>смена</a:t>
            </a:r>
          </a:p>
          <a:p>
            <a:pPr marL="0" indent="0" algn="ctr">
              <a:buFont typeface="Wingdings" pitchFamily="2" charset="2"/>
              <a:buNone/>
            </a:pPr>
            <a:r>
              <a:rPr lang="ru-RU" sz="1400" dirty="0" smtClean="0"/>
              <a:t> </a:t>
            </a:r>
            <a:r>
              <a:rPr lang="ru-RU" sz="1400" dirty="0"/>
              <a:t>суток (утро, день, вечер, ночь).</a:t>
            </a:r>
          </a:p>
        </p:txBody>
      </p:sp>
      <p:pic>
        <p:nvPicPr>
          <p:cNvPr id="1027" name="Picture 3" descr="F:\img01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691680" y="260648"/>
            <a:ext cx="6050515" cy="54726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fizkultminutka-kosmos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5616" y="0"/>
            <a:ext cx="7294815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Инна\Pictures\космонавт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187623" y="0"/>
            <a:ext cx="6924201" cy="6093296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6021288"/>
            <a:ext cx="8208912" cy="836712"/>
          </a:xfrm>
        </p:spPr>
        <p:txBody>
          <a:bodyPr/>
          <a:lstStyle/>
          <a:p>
            <a:r>
              <a:rPr lang="ru-RU" sz="1400" dirty="0" smtClean="0">
                <a:effectLst/>
              </a:rPr>
              <a:t>Для того чтобы исследовать космос - первыми отправили в полет собак: Белку и Стрелку. После полета они благополучно  вернулись на Землю.</a:t>
            </a:r>
            <a:endParaRPr lang="ru-RU" sz="1400" dirty="0"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Текст 3"/>
          <p:cNvSpPr>
            <a:spLocks noGrp="1"/>
          </p:cNvSpPr>
          <p:nvPr>
            <p:ph type="body" sz="half" idx="4294967295"/>
          </p:nvPr>
        </p:nvSpPr>
        <p:spPr>
          <a:xfrm>
            <a:off x="2476500" y="5367338"/>
            <a:ext cx="6667500" cy="804862"/>
          </a:xfrm>
        </p:spPr>
        <p:txBody>
          <a:bodyPr/>
          <a:lstStyle/>
          <a:p>
            <a:pPr marL="0" indent="0" algn="ctr">
              <a:buFont typeface="Wingdings" pitchFamily="2" charset="2"/>
              <a:buNone/>
            </a:pPr>
            <a:r>
              <a:rPr lang="ru-RU" sz="1400" dirty="0" smtClean="0"/>
              <a:t>Юрий </a:t>
            </a:r>
            <a:r>
              <a:rPr lang="ru-RU" sz="1400" dirty="0"/>
              <a:t>Алексеевич Гагарин. </a:t>
            </a:r>
            <a:endParaRPr lang="ru-RU" sz="1400" dirty="0" smtClean="0"/>
          </a:p>
          <a:p>
            <a:pPr marL="0" indent="0" algn="ctr">
              <a:buFont typeface="Wingdings" pitchFamily="2" charset="2"/>
              <a:buNone/>
            </a:pPr>
            <a:r>
              <a:rPr lang="ru-RU" sz="1400" dirty="0" smtClean="0"/>
              <a:t>Он был  первым космонавтом, который   </a:t>
            </a:r>
            <a:r>
              <a:rPr lang="ru-RU" sz="1400" dirty="0"/>
              <a:t>совершил полет вокруг Земли на  космическом корабле (ракете </a:t>
            </a:r>
            <a:r>
              <a:rPr lang="ru-RU" sz="1400" dirty="0" smtClean="0"/>
              <a:t>).</a:t>
            </a:r>
            <a:endParaRPr lang="ru-RU" sz="1400" dirty="0"/>
          </a:p>
        </p:txBody>
      </p:sp>
      <p:pic>
        <p:nvPicPr>
          <p:cNvPr id="35844" name="Picture 2" descr="C:\Users\Инна\Pictures\Новая папка\Рисунок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83568" y="1844824"/>
            <a:ext cx="1833563" cy="187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6" name="Picture 4" descr="C:\Users\Инна\Pictures\Новая папка\Рисунок9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092280" y="1556792"/>
            <a:ext cx="1760537" cy="25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 descr="C:\Users\Инна\Pictures\гагарин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987824" y="188640"/>
            <a:ext cx="3744416" cy="510956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-13901" y="11741"/>
            <a:ext cx="9136025" cy="684625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809463" y="1196752"/>
            <a:ext cx="8633580" cy="4176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02598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6" name="Picture 2" descr="C:\Users\Инна\Pictures\Новая папка\Рисунок2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148064" y="188640"/>
            <a:ext cx="3528392" cy="5487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0" name="Picture 2" descr="C:\Users\Инна\Pictures\12983684596412trenirovkakosmonavtov4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55576" y="188640"/>
            <a:ext cx="3816911" cy="5400600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83568" y="5718175"/>
            <a:ext cx="8229600" cy="1139825"/>
          </a:xfrm>
        </p:spPr>
        <p:txBody>
          <a:bodyPr/>
          <a:lstStyle/>
          <a:p>
            <a:r>
              <a:rPr lang="ru-RU" sz="1400" dirty="0" smtClean="0">
                <a:effectLst/>
              </a:rPr>
              <a:t>21. Так проходят тренировки космонавтов и идет отбор тех, кто полетит в космос ( умный,  сильный, физически выносливый, волевой, трудолюбивый,  находчивый). </a:t>
            </a:r>
            <a:endParaRPr lang="ru-RU" sz="1400" dirty="0"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788024" y="5445224"/>
            <a:ext cx="3600400" cy="504056"/>
          </a:xfrm>
        </p:spPr>
        <p:txBody>
          <a:bodyPr/>
          <a:lstStyle/>
          <a:p>
            <a:r>
              <a:rPr lang="ru-RU" dirty="0" smtClean="0">
                <a:effectLst/>
              </a:rPr>
              <a:t>Космонавт на Луне.</a:t>
            </a:r>
            <a:endParaRPr lang="ru-RU" dirty="0">
              <a:effectLst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marL="0" indent="0" algn="ctr">
              <a:lnSpc>
                <a:spcPct val="80000"/>
              </a:lnSpc>
              <a:buFont typeface="Wingdings" pitchFamily="2" charset="2"/>
              <a:buNone/>
            </a:pPr>
            <a:r>
              <a:rPr lang="ru-RU" sz="1400" dirty="0" smtClean="0"/>
              <a:t>Для </a:t>
            </a:r>
            <a:r>
              <a:rPr lang="ru-RU" sz="1400" dirty="0"/>
              <a:t>работы в космосе необходимо иметь специальный костюм (скафандр, комбинезон, обувь, т.д.) Одежда должна быть удобной и практичной, со специальным оборудованием (рацией</a:t>
            </a:r>
            <a:r>
              <a:rPr lang="ru-RU" sz="1400" dirty="0" smtClean="0"/>
              <a:t>, с системой  жизнеобеспечения, </a:t>
            </a:r>
            <a:r>
              <a:rPr lang="ru-RU" sz="1400" dirty="0"/>
              <a:t>т.д</a:t>
            </a:r>
            <a:r>
              <a:rPr lang="ru-RU" sz="1400" dirty="0" smtClean="0"/>
              <a:t>.)</a:t>
            </a:r>
            <a:endParaRPr lang="ru-RU" sz="1400" dirty="0"/>
          </a:p>
        </p:txBody>
      </p:sp>
      <p:pic>
        <p:nvPicPr>
          <p:cNvPr id="40964" name="Picture 2" descr="C:\Users\Инна\Pictures\Новая папка\Рисунок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355976" y="404664"/>
            <a:ext cx="4329744" cy="4983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Текст 3"/>
          <p:cNvSpPr>
            <a:spLocks noGrp="1"/>
          </p:cNvSpPr>
          <p:nvPr>
            <p:ph type="body" sz="half" idx="4294967295"/>
          </p:nvPr>
        </p:nvSpPr>
        <p:spPr>
          <a:xfrm>
            <a:off x="4211638" y="1052513"/>
            <a:ext cx="4932362" cy="792162"/>
          </a:xfrm>
        </p:spPr>
        <p:txBody>
          <a:bodyPr/>
          <a:lstStyle/>
          <a:p>
            <a:pPr marL="0" indent="0">
              <a:buFont typeface="Wingdings" pitchFamily="2" charset="2"/>
              <a:buNone/>
            </a:pPr>
            <a:r>
              <a:rPr lang="ru-RU" sz="1400" dirty="0" smtClean="0"/>
              <a:t>25. Вот </a:t>
            </a:r>
            <a:r>
              <a:rPr lang="ru-RU" sz="1400" dirty="0"/>
              <a:t>так работают космонавты в открытом космосе (изучают планету, берут пробы грунта, пыли; фотографируют, т.д.).</a:t>
            </a:r>
          </a:p>
        </p:txBody>
      </p:sp>
      <p:pic>
        <p:nvPicPr>
          <p:cNvPr id="43012" name="Picture 2" descr="C:\Users\Инна\Pictures\Новая папка\Рисунок1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923928" y="2708920"/>
            <a:ext cx="5004048" cy="37815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 descr="C:\Users\Инна\Pictures\работа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3510390" cy="46805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Текст 3"/>
          <p:cNvSpPr>
            <a:spLocks noGrp="1"/>
          </p:cNvSpPr>
          <p:nvPr>
            <p:ph type="body" sz="half" idx="4294967295"/>
          </p:nvPr>
        </p:nvSpPr>
        <p:spPr>
          <a:xfrm>
            <a:off x="539552" y="404664"/>
            <a:ext cx="6768752" cy="792162"/>
          </a:xfrm>
        </p:spPr>
        <p:txBody>
          <a:bodyPr/>
          <a:lstStyle/>
          <a:p>
            <a:pPr marL="0" indent="0">
              <a:buFont typeface="Wingdings" pitchFamily="2" charset="2"/>
              <a:buNone/>
            </a:pPr>
            <a:r>
              <a:rPr lang="ru-RU" sz="3600" b="1" dirty="0" smtClean="0"/>
              <a:t>Практическое задание</a:t>
            </a:r>
            <a:br>
              <a:rPr lang="ru-RU" sz="3600" b="1" dirty="0" smtClean="0"/>
            </a:br>
            <a:endParaRPr lang="ru-RU" sz="36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611560" y="1052736"/>
            <a:ext cx="7200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Повторите созвездия.</a:t>
            </a:r>
            <a:br>
              <a:rPr lang="ru-RU" sz="2400" b="1" dirty="0" smtClean="0"/>
            </a:br>
            <a:r>
              <a:rPr lang="ru-RU" sz="2400" b="1" dirty="0" smtClean="0"/>
              <a:t>Вам понадобятся:</a:t>
            </a:r>
          </a:p>
          <a:p>
            <a:r>
              <a:rPr lang="ru-RU" sz="2400" b="1" dirty="0" smtClean="0"/>
              <a:t>пластилин  (шарики), Зубочистки или спички</a:t>
            </a:r>
            <a:endParaRPr lang="ru-RU" dirty="0"/>
          </a:p>
        </p:txBody>
      </p:sp>
      <p:pic>
        <p:nvPicPr>
          <p:cNvPr id="6" name="Рисунок 5" descr="Uz35FPM9e1E.jpg"/>
          <p:cNvPicPr>
            <a:picLocks noChangeAspect="1"/>
          </p:cNvPicPr>
          <p:nvPr/>
        </p:nvPicPr>
        <p:blipFill>
          <a:blip r:embed="rId2" cstate="print"/>
          <a:srcRect l="11725" t="1420" r="11171"/>
          <a:stretch>
            <a:fillRect/>
          </a:stretch>
        </p:blipFill>
        <p:spPr>
          <a:xfrm>
            <a:off x="1259632" y="2276872"/>
            <a:ext cx="5760640" cy="41429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Текст 3"/>
          <p:cNvSpPr>
            <a:spLocks noGrp="1"/>
          </p:cNvSpPr>
          <p:nvPr>
            <p:ph type="body" sz="half" idx="4294967295"/>
          </p:nvPr>
        </p:nvSpPr>
        <p:spPr>
          <a:xfrm>
            <a:off x="539552" y="404664"/>
            <a:ext cx="6768752" cy="792162"/>
          </a:xfrm>
        </p:spPr>
        <p:txBody>
          <a:bodyPr/>
          <a:lstStyle/>
          <a:p>
            <a:pPr marL="0" indent="0">
              <a:buFont typeface="Wingdings" pitchFamily="2" charset="2"/>
              <a:buNone/>
            </a:pPr>
            <a:r>
              <a:rPr lang="ru-RU" sz="3600" b="1" dirty="0" smtClean="0"/>
              <a:t>Практическое задание</a:t>
            </a:r>
            <a:br>
              <a:rPr lang="ru-RU" sz="3600" b="1" dirty="0" smtClean="0"/>
            </a:br>
            <a:endParaRPr lang="ru-RU" sz="3600" b="1" dirty="0"/>
          </a:p>
        </p:txBody>
      </p:sp>
      <p:pic>
        <p:nvPicPr>
          <p:cNvPr id="7" name="Рисунок 6" descr="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58320" y="980728"/>
            <a:ext cx="5885680" cy="58772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Текст 3"/>
          <p:cNvSpPr>
            <a:spLocks noGrp="1"/>
          </p:cNvSpPr>
          <p:nvPr>
            <p:ph type="body" sz="half" idx="4294967295"/>
          </p:nvPr>
        </p:nvSpPr>
        <p:spPr>
          <a:xfrm>
            <a:off x="539552" y="404664"/>
            <a:ext cx="6768752" cy="792162"/>
          </a:xfrm>
        </p:spPr>
        <p:txBody>
          <a:bodyPr/>
          <a:lstStyle/>
          <a:p>
            <a:pPr marL="0" indent="0">
              <a:buFont typeface="Wingdings" pitchFamily="2" charset="2"/>
              <a:buNone/>
            </a:pPr>
            <a:r>
              <a:rPr lang="ru-RU" sz="3600" b="1" dirty="0" smtClean="0"/>
              <a:t>Практическое задание</a:t>
            </a:r>
            <a:br>
              <a:rPr lang="ru-RU" sz="3600" b="1" dirty="0" smtClean="0"/>
            </a:br>
            <a:endParaRPr lang="ru-RU" sz="3600" b="1" dirty="0"/>
          </a:p>
        </p:txBody>
      </p:sp>
      <p:pic>
        <p:nvPicPr>
          <p:cNvPr id="3" name="Рисунок 2" descr="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30431" y="1052736"/>
            <a:ext cx="5813569" cy="58052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Текст 3"/>
          <p:cNvSpPr>
            <a:spLocks noGrp="1"/>
          </p:cNvSpPr>
          <p:nvPr>
            <p:ph type="body" sz="half" idx="4294967295"/>
          </p:nvPr>
        </p:nvSpPr>
        <p:spPr>
          <a:xfrm>
            <a:off x="539552" y="404664"/>
            <a:ext cx="6768752" cy="792162"/>
          </a:xfrm>
        </p:spPr>
        <p:txBody>
          <a:bodyPr/>
          <a:lstStyle/>
          <a:p>
            <a:pPr marL="0" indent="0">
              <a:buFont typeface="Wingdings" pitchFamily="2" charset="2"/>
              <a:buNone/>
            </a:pPr>
            <a:r>
              <a:rPr lang="ru-RU" sz="3600" b="1" dirty="0" smtClean="0"/>
              <a:t>Практическое задание</a:t>
            </a:r>
            <a:br>
              <a:rPr lang="ru-RU" sz="3600" b="1" dirty="0" smtClean="0"/>
            </a:br>
            <a:endParaRPr lang="ru-RU" sz="3600" b="1" dirty="0"/>
          </a:p>
        </p:txBody>
      </p:sp>
      <p:pic>
        <p:nvPicPr>
          <p:cNvPr id="3" name="Рисунок 2" descr="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67744" y="1124744"/>
            <a:ext cx="5638006" cy="56380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Текст 3"/>
          <p:cNvSpPr>
            <a:spLocks noGrp="1"/>
          </p:cNvSpPr>
          <p:nvPr>
            <p:ph type="body" sz="half" idx="4294967295"/>
          </p:nvPr>
        </p:nvSpPr>
        <p:spPr>
          <a:xfrm>
            <a:off x="539552" y="404664"/>
            <a:ext cx="6768752" cy="792162"/>
          </a:xfrm>
        </p:spPr>
        <p:txBody>
          <a:bodyPr/>
          <a:lstStyle/>
          <a:p>
            <a:pPr marL="0" indent="0">
              <a:buFont typeface="Wingdings" pitchFamily="2" charset="2"/>
              <a:buNone/>
            </a:pPr>
            <a:r>
              <a:rPr lang="ru-RU" sz="3600" b="1" dirty="0" smtClean="0"/>
              <a:t>Практическое задание</a:t>
            </a:r>
            <a:br>
              <a:rPr lang="ru-RU" sz="3600" b="1" dirty="0" smtClean="0"/>
            </a:br>
            <a:endParaRPr lang="ru-RU" sz="3600" b="1" dirty="0"/>
          </a:p>
        </p:txBody>
      </p:sp>
      <p:pic>
        <p:nvPicPr>
          <p:cNvPr id="3" name="Рисунок 2" descr="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92336" y="1052736"/>
            <a:ext cx="5713413" cy="57052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Текст 3"/>
          <p:cNvSpPr>
            <a:spLocks noGrp="1"/>
          </p:cNvSpPr>
          <p:nvPr>
            <p:ph type="body" sz="half" idx="4294967295"/>
          </p:nvPr>
        </p:nvSpPr>
        <p:spPr>
          <a:xfrm>
            <a:off x="539552" y="404664"/>
            <a:ext cx="6768752" cy="792162"/>
          </a:xfrm>
        </p:spPr>
        <p:txBody>
          <a:bodyPr/>
          <a:lstStyle/>
          <a:p>
            <a:pPr marL="0" indent="0">
              <a:buFont typeface="Wingdings" pitchFamily="2" charset="2"/>
              <a:buNone/>
            </a:pPr>
            <a:r>
              <a:rPr lang="ru-RU" sz="3600" b="1" dirty="0" smtClean="0"/>
              <a:t>Практическое задание</a:t>
            </a:r>
            <a:br>
              <a:rPr lang="ru-RU" sz="3600" b="1" dirty="0" smtClean="0"/>
            </a:br>
            <a:endParaRPr lang="ru-RU" sz="3600" b="1" dirty="0"/>
          </a:p>
        </p:txBody>
      </p:sp>
      <p:pic>
        <p:nvPicPr>
          <p:cNvPr id="3" name="Рисунок 2" descr="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64448" y="1124743"/>
            <a:ext cx="5641302" cy="56332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Текст 3"/>
          <p:cNvSpPr>
            <a:spLocks noGrp="1"/>
          </p:cNvSpPr>
          <p:nvPr>
            <p:ph type="body" sz="half" idx="4294967295"/>
          </p:nvPr>
        </p:nvSpPr>
        <p:spPr>
          <a:xfrm>
            <a:off x="539552" y="404664"/>
            <a:ext cx="6768752" cy="792162"/>
          </a:xfrm>
        </p:spPr>
        <p:txBody>
          <a:bodyPr/>
          <a:lstStyle/>
          <a:p>
            <a:pPr marL="0" indent="0">
              <a:buFont typeface="Wingdings" pitchFamily="2" charset="2"/>
              <a:buNone/>
            </a:pPr>
            <a:r>
              <a:rPr lang="ru-RU" sz="3600" b="1" dirty="0" smtClean="0"/>
              <a:t>Практическое задание</a:t>
            </a:r>
            <a:br>
              <a:rPr lang="ru-RU" sz="3600" b="1" dirty="0" smtClean="0"/>
            </a:br>
            <a:endParaRPr lang="ru-RU" sz="3600" b="1" dirty="0"/>
          </a:p>
        </p:txBody>
      </p:sp>
      <p:pic>
        <p:nvPicPr>
          <p:cNvPr id="3" name="Рисунок 2" descr="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95736" y="1052736"/>
            <a:ext cx="5710014" cy="57100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2992" y="-1"/>
            <a:ext cx="9111008" cy="5127115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10952" y="5229200"/>
            <a:ext cx="8229600" cy="1139825"/>
          </a:xfrm>
        </p:spPr>
        <p:txBody>
          <a:bodyPr/>
          <a:lstStyle/>
          <a:p>
            <a:r>
              <a:rPr lang="ru-RU" sz="2800" dirty="0" smtClean="0"/>
              <a:t>Созвездие - это группа звезд, которые могут напоминать форму различных предметов или очертания животных.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xmlns="" val="268756681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Текст 3"/>
          <p:cNvSpPr>
            <a:spLocks noGrp="1"/>
          </p:cNvSpPr>
          <p:nvPr>
            <p:ph type="body" sz="half" idx="4294967295"/>
          </p:nvPr>
        </p:nvSpPr>
        <p:spPr>
          <a:xfrm>
            <a:off x="539552" y="404664"/>
            <a:ext cx="6768752" cy="792162"/>
          </a:xfrm>
        </p:spPr>
        <p:txBody>
          <a:bodyPr/>
          <a:lstStyle/>
          <a:p>
            <a:pPr marL="0" indent="0">
              <a:buFont typeface="Wingdings" pitchFamily="2" charset="2"/>
              <a:buNone/>
            </a:pPr>
            <a:r>
              <a:rPr lang="ru-RU" sz="3600" b="1" dirty="0" smtClean="0"/>
              <a:t>Практическое задание</a:t>
            </a:r>
            <a:br>
              <a:rPr lang="ru-RU" sz="3600" b="1" dirty="0" smtClean="0"/>
            </a:br>
            <a:endParaRPr lang="ru-RU" sz="3600" b="1" dirty="0"/>
          </a:p>
        </p:txBody>
      </p:sp>
      <p:pic>
        <p:nvPicPr>
          <p:cNvPr id="3" name="Рисунок 2" descr="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23728" y="984225"/>
            <a:ext cx="5782022" cy="57737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Текст 3"/>
          <p:cNvSpPr>
            <a:spLocks noGrp="1"/>
          </p:cNvSpPr>
          <p:nvPr>
            <p:ph type="body" sz="half" idx="4294967295"/>
          </p:nvPr>
        </p:nvSpPr>
        <p:spPr>
          <a:xfrm>
            <a:off x="539552" y="404664"/>
            <a:ext cx="6768752" cy="792162"/>
          </a:xfrm>
        </p:spPr>
        <p:txBody>
          <a:bodyPr/>
          <a:lstStyle/>
          <a:p>
            <a:pPr marL="0" indent="0">
              <a:buFont typeface="Wingdings" pitchFamily="2" charset="2"/>
              <a:buNone/>
            </a:pPr>
            <a:r>
              <a:rPr lang="ru-RU" sz="3600" b="1" dirty="0" smtClean="0"/>
              <a:t>Практическое задание</a:t>
            </a:r>
            <a:br>
              <a:rPr lang="ru-RU" sz="3600" b="1" dirty="0" smtClean="0"/>
            </a:br>
            <a:endParaRPr lang="ru-RU" sz="3600" b="1" dirty="0"/>
          </a:p>
        </p:txBody>
      </p:sp>
      <p:pic>
        <p:nvPicPr>
          <p:cNvPr id="3" name="Рисунок 2" descr="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23728" y="980728"/>
            <a:ext cx="5782022" cy="57820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Текст 3"/>
          <p:cNvSpPr>
            <a:spLocks noGrp="1"/>
          </p:cNvSpPr>
          <p:nvPr>
            <p:ph type="body" sz="half" idx="4294967295"/>
          </p:nvPr>
        </p:nvSpPr>
        <p:spPr>
          <a:xfrm>
            <a:off x="539552" y="404664"/>
            <a:ext cx="6768752" cy="792162"/>
          </a:xfrm>
        </p:spPr>
        <p:txBody>
          <a:bodyPr/>
          <a:lstStyle/>
          <a:p>
            <a:pPr marL="0" indent="0">
              <a:buFont typeface="Wingdings" pitchFamily="2" charset="2"/>
              <a:buNone/>
            </a:pPr>
            <a:r>
              <a:rPr lang="ru-RU" sz="3600" b="1" dirty="0" smtClean="0"/>
              <a:t>Практическое задание</a:t>
            </a:r>
            <a:br>
              <a:rPr lang="ru-RU" sz="3600" b="1" dirty="0" smtClean="0"/>
            </a:br>
            <a:endParaRPr lang="ru-RU" sz="3600" b="1" dirty="0"/>
          </a:p>
        </p:txBody>
      </p:sp>
      <p:pic>
        <p:nvPicPr>
          <p:cNvPr id="3" name="Рисунок 2" descr="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23728" y="980728"/>
            <a:ext cx="5782022" cy="57820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0" y="0"/>
            <a:ext cx="9433048" cy="2132856"/>
          </a:xfrm>
        </p:spPr>
        <p:txBody>
          <a:bodyPr/>
          <a:lstStyle/>
          <a:p>
            <a:r>
              <a:rPr lang="ru-RU" dirty="0" smtClean="0">
                <a:effectLst/>
              </a:rPr>
              <a:t>Спасибо за внимание!</a:t>
            </a:r>
            <a:endParaRPr lang="ru-RU" dirty="0">
              <a:effectLst/>
            </a:endParaRPr>
          </a:p>
        </p:txBody>
      </p:sp>
      <p:pic>
        <p:nvPicPr>
          <p:cNvPr id="4" name="Picture 2" descr="C:\Users\Инна\Pictures\космос детям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 bwMode="auto">
          <a:xfrm>
            <a:off x="1004500" y="1600200"/>
            <a:ext cx="7135000" cy="45307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925701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19498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2303463" y="5876925"/>
            <a:ext cx="6840537" cy="647700"/>
          </a:xfrm>
        </p:spPr>
        <p:txBody>
          <a:bodyPr anchorCtr="0"/>
          <a:lstStyle/>
          <a:p>
            <a:pPr marL="914400" indent="-914400"/>
            <a:r>
              <a:rPr lang="ru-RU" sz="1600" dirty="0" smtClean="0">
                <a:effectLst/>
              </a:rPr>
              <a:t>Мы </a:t>
            </a:r>
            <a:r>
              <a:rPr lang="ru-RU" sz="1600" dirty="0">
                <a:effectLst/>
              </a:rPr>
              <a:t>живем на планете Земля. Земля – это наш </a:t>
            </a:r>
            <a:r>
              <a:rPr lang="ru-RU" sz="1600" dirty="0" smtClean="0">
                <a:effectLst/>
              </a:rPr>
              <a:t>дом. Земля напоминает  форму шара.</a:t>
            </a:r>
            <a:endParaRPr lang="ru-RU" sz="4800" dirty="0">
              <a:effectLst/>
            </a:endParaRPr>
          </a:p>
        </p:txBody>
      </p:sp>
      <p:pic>
        <p:nvPicPr>
          <p:cNvPr id="17410" name="Picture 2" descr="C:\Users\Инна\Pictures\земля 5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763713" y="188913"/>
            <a:ext cx="6048375" cy="554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t="-58"/>
          <a:stretch/>
        </p:blipFill>
        <p:spPr>
          <a:xfrm>
            <a:off x="0" y="-6479"/>
            <a:ext cx="9144000" cy="6836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19621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3656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1847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3900" y="21704"/>
            <a:ext cx="9115061" cy="6836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9306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рбита">
  <a:themeElements>
    <a:clrScheme name="Орбита 1">
      <a:dk1>
        <a:srgbClr val="010199"/>
      </a:dk1>
      <a:lt1>
        <a:srgbClr val="FFFFFF"/>
      </a:lt1>
      <a:dk2>
        <a:srgbClr val="000000"/>
      </a:dk2>
      <a:lt2>
        <a:srgbClr val="B2B2B2"/>
      </a:lt2>
      <a:accent1>
        <a:srgbClr val="3399FF"/>
      </a:accent1>
      <a:accent2>
        <a:srgbClr val="666699"/>
      </a:accent2>
      <a:accent3>
        <a:srgbClr val="AAAAAA"/>
      </a:accent3>
      <a:accent4>
        <a:srgbClr val="DADADA"/>
      </a:accent4>
      <a:accent5>
        <a:srgbClr val="ADCAFF"/>
      </a:accent5>
      <a:accent6>
        <a:srgbClr val="5C5C8A"/>
      </a:accent6>
      <a:hlink>
        <a:srgbClr val="FFFFCC"/>
      </a:hlink>
      <a:folHlink>
        <a:srgbClr val="FFCC66"/>
      </a:folHlink>
    </a:clrScheme>
    <a:fontScheme name="Орбита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рбита 1">
        <a:dk1>
          <a:srgbClr val="010199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рбита 2">
        <a:dk1>
          <a:srgbClr val="008000"/>
        </a:dk1>
        <a:lt1>
          <a:srgbClr val="FFFFFF"/>
        </a:lt1>
        <a:dk2>
          <a:srgbClr val="003300"/>
        </a:dk2>
        <a:lt2>
          <a:srgbClr val="C0C0C0"/>
        </a:lt2>
        <a:accent1>
          <a:srgbClr val="99CC00"/>
        </a:accent1>
        <a:accent2>
          <a:srgbClr val="527C3A"/>
        </a:accent2>
        <a:accent3>
          <a:srgbClr val="AAADAA"/>
        </a:accent3>
        <a:accent4>
          <a:srgbClr val="DADADA"/>
        </a:accent4>
        <a:accent5>
          <a:srgbClr val="CAE2AA"/>
        </a:accent5>
        <a:accent6>
          <a:srgbClr val="497034"/>
        </a:accent6>
        <a:hlink>
          <a:srgbClr val="33CC33"/>
        </a:hlink>
        <a:folHlink>
          <a:srgbClr val="C1FF8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рбита 3">
        <a:dk1>
          <a:srgbClr val="000066"/>
        </a:dk1>
        <a:lt1>
          <a:srgbClr val="FFFFFF"/>
        </a:lt1>
        <a:dk2>
          <a:srgbClr val="000099"/>
        </a:dk2>
        <a:lt2>
          <a:srgbClr val="9FBFFF"/>
        </a:lt2>
        <a:accent1>
          <a:srgbClr val="0099CC"/>
        </a:accent1>
        <a:accent2>
          <a:srgbClr val="00CC66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00B95C"/>
        </a:accent6>
        <a:hlink>
          <a:srgbClr val="00FFFF"/>
        </a:hlink>
        <a:folHlink>
          <a:srgbClr val="CDE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рбита 4">
        <a:dk1>
          <a:srgbClr val="00ACA8"/>
        </a:dk1>
        <a:lt1>
          <a:srgbClr val="FFFFFF"/>
        </a:lt1>
        <a:dk2>
          <a:srgbClr val="006666"/>
        </a:dk2>
        <a:lt2>
          <a:srgbClr val="FFFF99"/>
        </a:lt2>
        <a:accent1>
          <a:srgbClr val="0099CC"/>
        </a:accent1>
        <a:accent2>
          <a:srgbClr val="6D6FC7"/>
        </a:accent2>
        <a:accent3>
          <a:srgbClr val="AAB8B8"/>
        </a:accent3>
        <a:accent4>
          <a:srgbClr val="DADADA"/>
        </a:accent4>
        <a:accent5>
          <a:srgbClr val="AACAE2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рбита 5">
        <a:dk1>
          <a:srgbClr val="BA0023"/>
        </a:dk1>
        <a:lt1>
          <a:srgbClr val="FFFFFF"/>
        </a:lt1>
        <a:dk2>
          <a:srgbClr val="800000"/>
        </a:dk2>
        <a:lt2>
          <a:srgbClr val="FFFF99"/>
        </a:lt2>
        <a:accent1>
          <a:srgbClr val="FF6600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B24B36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рбита 6">
        <a:dk1>
          <a:srgbClr val="6D776E"/>
        </a:dk1>
        <a:lt1>
          <a:srgbClr val="FFFFFF"/>
        </a:lt1>
        <a:dk2>
          <a:srgbClr val="575863"/>
        </a:dk2>
        <a:lt2>
          <a:srgbClr val="DDDDDD"/>
        </a:lt2>
        <a:accent1>
          <a:srgbClr val="0099CC"/>
        </a:accent1>
        <a:accent2>
          <a:srgbClr val="939EA9"/>
        </a:accent2>
        <a:accent3>
          <a:srgbClr val="B4B4B7"/>
        </a:accent3>
        <a:accent4>
          <a:srgbClr val="DADADA"/>
        </a:accent4>
        <a:accent5>
          <a:srgbClr val="AACAE2"/>
        </a:accent5>
        <a:accent6>
          <a:srgbClr val="858F99"/>
        </a:accent6>
        <a:hlink>
          <a:srgbClr val="FFCC00"/>
        </a:hlink>
        <a:folHlink>
          <a:srgbClr val="BD894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рбита 7">
        <a:dk1>
          <a:srgbClr val="A28A84"/>
        </a:dk1>
        <a:lt1>
          <a:srgbClr val="FFFFFF"/>
        </a:lt1>
        <a:dk2>
          <a:srgbClr val="765E58"/>
        </a:dk2>
        <a:lt2>
          <a:srgbClr val="DDDDDD"/>
        </a:lt2>
        <a:accent1>
          <a:srgbClr val="CC6600"/>
        </a:accent1>
        <a:accent2>
          <a:srgbClr val="CC9900"/>
        </a:accent2>
        <a:accent3>
          <a:srgbClr val="BDB6B4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FFCC00"/>
        </a:hlink>
        <a:folHlink>
          <a:srgbClr val="FFFF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рбита 8">
        <a:dk1>
          <a:srgbClr val="000000"/>
        </a:dk1>
        <a:lt1>
          <a:srgbClr val="C5D9ED"/>
        </a:lt1>
        <a:dk2>
          <a:srgbClr val="000000"/>
        </a:dk2>
        <a:lt2>
          <a:srgbClr val="FFFFFF"/>
        </a:lt2>
        <a:accent1>
          <a:srgbClr val="F3F6FF"/>
        </a:accent1>
        <a:accent2>
          <a:srgbClr val="33CCCC"/>
        </a:accent2>
        <a:accent3>
          <a:srgbClr val="DFE9F4"/>
        </a:accent3>
        <a:accent4>
          <a:srgbClr val="000000"/>
        </a:accent4>
        <a:accent5>
          <a:srgbClr val="F8FAFF"/>
        </a:accent5>
        <a:accent6>
          <a:srgbClr val="2DB9B9"/>
        </a:accent6>
        <a:hlink>
          <a:srgbClr val="0000FF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рбита 9">
        <a:dk1>
          <a:srgbClr val="FFFFFF"/>
        </a:dk1>
        <a:lt1>
          <a:srgbClr val="FFFFFF"/>
        </a:lt1>
        <a:dk2>
          <a:srgbClr val="AAAAC6"/>
        </a:dk2>
        <a:lt2>
          <a:srgbClr val="FFFFCC"/>
        </a:lt2>
        <a:accent1>
          <a:srgbClr val="66667E"/>
        </a:accent1>
        <a:accent2>
          <a:srgbClr val="629157"/>
        </a:accent2>
        <a:accent3>
          <a:srgbClr val="D2D2DF"/>
        </a:accent3>
        <a:accent4>
          <a:srgbClr val="DADADA"/>
        </a:accent4>
        <a:accent5>
          <a:srgbClr val="B8B8C0"/>
        </a:accent5>
        <a:accent6>
          <a:srgbClr val="58834E"/>
        </a:accent6>
        <a:hlink>
          <a:srgbClr val="6600CC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1270</TotalTime>
  <Words>261</Words>
  <Application>Microsoft Office PowerPoint</Application>
  <PresentationFormat>Экран (4:3)</PresentationFormat>
  <Paragraphs>31</Paragraphs>
  <Slides>33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4" baseType="lpstr">
      <vt:lpstr>Орбита</vt:lpstr>
      <vt:lpstr>Презентация для дошкольников «Космос»                         Подготовила:      Чехомова М.С.   </vt:lpstr>
      <vt:lpstr>Слайд 2</vt:lpstr>
      <vt:lpstr>Созвездие - это группа звезд, которые могут напоминать форму различных предметов или очертания животных.</vt:lpstr>
      <vt:lpstr>Слайд 4</vt:lpstr>
      <vt:lpstr>Мы живем на планете Земля. Земля – это наш дом. Земля напоминает  форму шара.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 </vt:lpstr>
      <vt:lpstr> Большая часть Земли покрыта водой.</vt:lpstr>
      <vt:lpstr>Слайд 15</vt:lpstr>
      <vt:lpstr>Слайд 16</vt:lpstr>
      <vt:lpstr>Слайд 17</vt:lpstr>
      <vt:lpstr>Для того чтобы исследовать космос - первыми отправили в полет собак: Белку и Стрелку. После полета они благополучно  вернулись на Землю.</vt:lpstr>
      <vt:lpstr>Слайд 19</vt:lpstr>
      <vt:lpstr>21. Так проходят тренировки космонавтов и идет отбор тех, кто полетит в космос ( умный,  сильный, физически выносливый, волевой, трудолюбивый,  находчивый). </vt:lpstr>
      <vt:lpstr>Космонавт на Луне.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для дошкольников «Космос»</dc:title>
  <dc:creator>ВИКА</dc:creator>
  <cp:lastModifiedBy>Владелец</cp:lastModifiedBy>
  <cp:revision>131</cp:revision>
  <dcterms:created xsi:type="dcterms:W3CDTF">2012-04-11T10:58:39Z</dcterms:created>
  <dcterms:modified xsi:type="dcterms:W3CDTF">2020-04-12T20:02:38Z</dcterms:modified>
</cp:coreProperties>
</file>