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54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7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53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85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3957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63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162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93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9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212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299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B6198F4-8781-42EA-B508-17B6629BFAD8}" type="datetimeFigureOut">
              <a:rPr lang="ru-RU" smtClean="0"/>
              <a:t>08.10.2024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8CB223-FAE7-4D71-9C4F-B3B8456034DB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348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B55AAA-A791-3C6C-0688-45A57FE3E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0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Inter var"/>
              </a:rPr>
              <a:t>Речевые особенности детей 3–4 лет</a:t>
            </a:r>
            <a:endParaRPr lang="ru-RU" b="1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9024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D96633-55A2-0D79-B19B-359F52295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91" y="609385"/>
            <a:ext cx="10515600" cy="1228294"/>
          </a:xfrm>
        </p:spPr>
        <p:txBody>
          <a:bodyPr>
            <a:normAutofit/>
          </a:bodyPr>
          <a:lstStyle/>
          <a:p>
            <a:endParaRPr lang="ru-RU" b="0" i="0" dirty="0">
              <a:solidFill>
                <a:srgbClr val="374151"/>
              </a:solidFill>
              <a:effectLst/>
              <a:latin typeface="Inter var"/>
            </a:endParaRPr>
          </a:p>
          <a:p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У детей 3–4 лет наблюдаются значительные изменения в речевом развитии. Вот ключевые речевые особенности этого возраста:</a:t>
            </a:r>
          </a:p>
          <a:p>
            <a:endParaRPr lang="ru-RU" b="0" i="0" dirty="0">
              <a:solidFill>
                <a:srgbClr val="374151"/>
              </a:solidFill>
              <a:effectLst/>
              <a:latin typeface="Inter var"/>
            </a:endParaRPr>
          </a:p>
          <a:p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0EAC9D1-EAB2-4056-851D-9E1CA7E6CA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1373" y="2121022"/>
            <a:ext cx="3747118" cy="37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103767-CE50-C870-53ED-21091AE0A1F7}"/>
              </a:ext>
            </a:extLst>
          </p:cNvPr>
          <p:cNvSpPr txBox="1"/>
          <p:nvPr/>
        </p:nvSpPr>
        <p:spPr>
          <a:xfrm>
            <a:off x="885178" y="2199005"/>
            <a:ext cx="61193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Морфология и синтаксис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Дети начинают использовать более сложные предложения, состоящие из нескольких слов.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Активно употребляют окончания, предлоги и простейшие формы глаголов для связи слов в предложениях.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Ошибки, такие как аграмматизмы, случаются реже, но всё ещё могут возникать.</a:t>
            </a:r>
          </a:p>
        </p:txBody>
      </p:sp>
    </p:spTree>
    <p:extLst>
      <p:ext uri="{BB962C8B-B14F-4D97-AF65-F5344CB8AC3E}">
        <p14:creationId xmlns:p14="http://schemas.microsoft.com/office/powerpoint/2010/main" val="362200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41585F-498A-8429-E7E1-6FF23E71A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Фонетика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  <a:br>
              <a:rPr lang="ru-RU" b="0" i="0" dirty="0">
                <a:solidFill>
                  <a:srgbClr val="374151"/>
                </a:solidFill>
                <a:effectLst/>
                <a:latin typeface="Inter var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99C973-5DE8-3E0F-7707-8587E0CB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4575551" cy="4421901"/>
          </a:xfrm>
        </p:spPr>
        <p:txBody>
          <a:bodyPr/>
          <a:lstStyle/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Звукопроизношение ещё не полностью совершенствуется, но дети обычно различают твёрдые и мягкие звуки.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Сложные слова, особенно те, которые содержат стечения согласных, могут быть искажены.</a:t>
            </a:r>
          </a:p>
          <a:p>
            <a:endParaRPr lang="ru-RU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6C85CE35-BAC3-CF14-C8E3-03276FD1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54" y="1829753"/>
            <a:ext cx="4125249" cy="380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216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CFF2C8-0EA7-3EE3-F04B-C33D6CCC1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Словарный запас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  <a:br>
              <a:rPr lang="ru-RU" b="0" i="0" dirty="0">
                <a:solidFill>
                  <a:srgbClr val="374151"/>
                </a:solidFill>
                <a:effectLst/>
                <a:latin typeface="Inter var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0B223C-4740-C506-B319-EF65EA6A54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4299604" cy="4023360"/>
          </a:xfrm>
        </p:spPr>
        <p:txBody>
          <a:bodyPr/>
          <a:lstStyle/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Быстро растёт количество используемых слов, включая оценочные, обобщающие слова, синонимы и слова, обозначающие родовые понятия.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Дети начинают экспериментировать с образованием новых слов (например, могут самостоятельно образовывать существительные или глаголы на основе других слов).</a:t>
            </a: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4F030E2-3D80-C335-AB92-29DE4162C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18" y="1737360"/>
            <a:ext cx="3866965" cy="3866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394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012383-E539-ECAA-6E9A-67F712623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0" dirty="0" err="1">
                <a:solidFill>
                  <a:srgbClr val="374151"/>
                </a:solidFill>
                <a:effectLst/>
                <a:latin typeface="Inter var"/>
              </a:rPr>
              <a:t>Имитативность</a:t>
            </a:r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 и восприятие речи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  <a:br>
              <a:rPr lang="ru-RU" b="0" i="0" dirty="0">
                <a:solidFill>
                  <a:srgbClr val="374151"/>
                </a:solidFill>
                <a:effectLst/>
                <a:latin typeface="Inter var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1D4C1-DBFA-9AF1-7402-C551858C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Используют звукоподражательные слова или упрощённые варианты для обозначения сложных понятий.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Заметно улучшается память на текст: дети могут запоминать и дословно воспроизводить сказки или стихи.</a:t>
            </a:r>
          </a:p>
          <a:p>
            <a:endParaRPr lang="ru-RU" dirty="0"/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F8FF4D3-DF25-9F5B-09EE-1B81CEDD8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58" y="2777970"/>
            <a:ext cx="3551345" cy="355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396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7C76290-CA6F-08A6-A221-173A41191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Внимание к ошибкам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Дети начинают обращать внимание на ошибки в речи других детей и могут корректировать их.</a:t>
            </a:r>
          </a:p>
          <a:p>
            <a:pPr marL="0" indent="0" algn="l">
              <a:buNone/>
            </a:pPr>
            <a:r>
              <a:rPr lang="ru-RU" b="1" i="0" dirty="0">
                <a:solidFill>
                  <a:srgbClr val="374151"/>
                </a:solidFill>
                <a:effectLst/>
                <a:latin typeface="Inter var"/>
              </a:rPr>
              <a:t>Коммуникативные навыки</a:t>
            </a: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: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Умеют назвать себя, своих родственников и друзей по именам.</a:t>
            </a:r>
          </a:p>
          <a:p>
            <a:pPr marL="742950" lvl="1" indent="-285750" algn="l">
              <a:buFont typeface="+mj-lt"/>
              <a:buAutoNum type="arabicPeriod"/>
            </a:pPr>
            <a:r>
              <a:rPr lang="ru-RU" b="0" i="0" dirty="0">
                <a:solidFill>
                  <a:srgbClr val="374151"/>
                </a:solidFill>
                <a:effectLst/>
                <a:latin typeface="Inter var"/>
              </a:rPr>
              <a:t>Начинают классифицировать предметы по группам, понимать простейшие связи между ними.</a:t>
            </a:r>
          </a:p>
          <a:p>
            <a:endParaRPr lang="ru-RU" dirty="0"/>
          </a:p>
        </p:txBody>
      </p: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BCA254C5-35B1-3A4E-2C0E-E7A30DF3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53" y="3946864"/>
            <a:ext cx="5521911" cy="2760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141715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</TotalTime>
  <Words>225</Words>
  <Application>Microsoft Office PowerPoint</Application>
  <PresentationFormat>Широкоэкранный</PresentationFormat>
  <Paragraphs>21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Inter var</vt:lpstr>
      <vt:lpstr>Ретро</vt:lpstr>
      <vt:lpstr>Речевые особенности детей 3–4 лет</vt:lpstr>
      <vt:lpstr>Презентация PowerPoint</vt:lpstr>
      <vt:lpstr>Фонетика: </vt:lpstr>
      <vt:lpstr>Словарный запас: </vt:lpstr>
      <vt:lpstr>Имитативность и восприятие речи: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Тонуа</dc:creator>
  <cp:lastModifiedBy>Тонуа</cp:lastModifiedBy>
  <cp:revision>1</cp:revision>
  <dcterms:created xsi:type="dcterms:W3CDTF">2024-10-08T09:27:44Z</dcterms:created>
  <dcterms:modified xsi:type="dcterms:W3CDTF">2024-10-08T09:39:47Z</dcterms:modified>
</cp:coreProperties>
</file>