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sldIdLst>
    <p:sldId id="256" r:id="rId2"/>
    <p:sldId id="291" r:id="rId3"/>
    <p:sldId id="292" r:id="rId4"/>
    <p:sldId id="293" r:id="rId5"/>
    <p:sldId id="276" r:id="rId6"/>
    <p:sldId id="277" r:id="rId7"/>
    <p:sldId id="257" r:id="rId8"/>
    <p:sldId id="258" r:id="rId9"/>
    <p:sldId id="261" r:id="rId10"/>
    <p:sldId id="265" r:id="rId11"/>
    <p:sldId id="267" r:id="rId12"/>
    <p:sldId id="268" r:id="rId13"/>
    <p:sldId id="269" r:id="rId14"/>
    <p:sldId id="271" r:id="rId15"/>
    <p:sldId id="272" r:id="rId16"/>
    <p:sldId id="278" r:id="rId17"/>
    <p:sldId id="279" r:id="rId18"/>
    <p:sldId id="280" r:id="rId19"/>
    <p:sldId id="281" r:id="rId20"/>
    <p:sldId id="282" r:id="rId21"/>
    <p:sldId id="286" r:id="rId22"/>
    <p:sldId id="29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  <a:srgbClr val="CC0000"/>
    <a:srgbClr val="FF6600"/>
    <a:srgbClr val="FF0000"/>
    <a:srgbClr val="FF3399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90" autoAdjust="0"/>
    <p:restoredTop sz="9466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F7F861-8CF7-4E38-8754-3CCECC22114D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A67855-8C03-4630-AC94-17BB52256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33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8F41-84DD-4598-83B4-290663DF2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3B33-46A2-452B-B5AB-60734429D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1056-F0AB-446A-AF4E-1E299912B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BB513-B383-4AA0-8416-1E9D3B635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B946-FCFD-48F6-AE5A-7424AD0DF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76C8-8474-47A7-B6BA-4BC027E11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89D8-C098-4346-9490-8F5AB84EC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E541-15AB-4FC3-A9A0-09B67D9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CEC1-411A-40AC-BE05-1A61C8DE7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FEAA-D655-41F2-9D3F-FEDC8D2AC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9A657-D312-4283-9BC9-4585DB89C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9BE5EB-2199-4027-B66F-570595282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56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7" r:id="rId9"/>
    <p:sldLayoutId id="2147483753" r:id="rId10"/>
    <p:sldLayoutId id="214748375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3717032"/>
            <a:ext cx="7851648" cy="2345432"/>
          </a:xfrm>
        </p:spPr>
        <p:txBody>
          <a:bodyPr rtlCol="0">
            <a:normAutofit fontScale="90000"/>
          </a:bodyPr>
          <a:lstStyle/>
          <a:p>
            <a:pPr algn="ctr" eaLnBrk="1" hangingPunct="1">
              <a:defRPr/>
            </a:pPr>
            <a:br>
              <a:rPr lang="ru-RU" sz="60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FF00"/>
                </a:solidFill>
                <a:latin typeface="Comic Sans MS" pitchFamily="66" charset="0"/>
              </a:rPr>
              <a:t>Подготовила:</a:t>
            </a:r>
            <a:br>
              <a:rPr lang="ru-RU" sz="18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Учитель–логопед: 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Скобелева К.Ф.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МАДОУ 437 «Солнечный лучик» </a:t>
            </a:r>
            <a:r>
              <a:rPr 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г.Екатеринбург</a:t>
            </a:r>
            <a:br>
              <a:rPr lang="ru-RU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ru-RU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6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87BC9-1BE6-E3FE-1212-EFFD14483B7C}"/>
              </a:ext>
            </a:extLst>
          </p:cNvPr>
          <p:cNvSpPr txBox="1"/>
          <p:nvPr/>
        </p:nvSpPr>
        <p:spPr>
          <a:xfrm>
            <a:off x="1403648" y="260648"/>
            <a:ext cx="6480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Значение артикуляционной и дыхательной гимнастики</a:t>
            </a:r>
            <a:endParaRPr lang="ru-RU" sz="4000" dirty="0"/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rgbClr val="CC00CC"/>
                </a:solidFill>
              </a:rPr>
              <a:t>«КАЧЕЛИ»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7858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/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>
              <a:buFont typeface="Arial" charset="0"/>
              <a:buNone/>
            </a:pPr>
            <a:endParaRPr lang="ru-RU"/>
          </a:p>
        </p:txBody>
      </p:sp>
      <p:pic>
        <p:nvPicPr>
          <p:cNvPr id="15364" name="Picture 7" descr="__1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00188"/>
            <a:ext cx="8001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0c7802d55e677cba4b7af6936b0d2ff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0"/>
            <a:ext cx="12969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rgbClr val="FF6600"/>
                </a:solidFill>
              </a:rPr>
              <a:t>«ПАРУС»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8229600" cy="1000125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800"/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/>
          </a:p>
        </p:txBody>
      </p:sp>
      <p:pic>
        <p:nvPicPr>
          <p:cNvPr id="17412" name="Picture 7" descr="__17139"/>
          <p:cNvPicPr>
            <a:picLocks noChangeAspect="1" noChangeArrowheads="1"/>
          </p:cNvPicPr>
          <p:nvPr/>
        </p:nvPicPr>
        <p:blipFill>
          <a:blip r:embed="rId2" cstate="print"/>
          <a:srcRect b="11752"/>
          <a:stretch>
            <a:fillRect/>
          </a:stretch>
        </p:blipFill>
        <p:spPr bwMode="auto">
          <a:xfrm>
            <a:off x="0" y="2000250"/>
            <a:ext cx="8786813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0c7802d55e677cba4b7af6936b0d2ff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0"/>
            <a:ext cx="12969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99"/>
                </a:solidFill>
              </a:rPr>
              <a:t>«РАСЧЕСКА»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29600" cy="3095625"/>
          </a:xfrm>
        </p:spPr>
        <p:txBody>
          <a:bodyPr>
            <a:normAutofit fontScale="850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800" dirty="0"/>
              <a:t>Улыбнуться, закусить язык зубами. «Протаскивать» язык между зубами вперёд-назад, как бы «причёсывая» его. Выполнять 3-4 раза.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8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8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8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8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8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8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8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8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8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800" dirty="0"/>
              <a:t>.</a:t>
            </a:r>
          </a:p>
        </p:txBody>
      </p:sp>
      <p:pic>
        <p:nvPicPr>
          <p:cNvPr id="18436" name="Picture 7" descr="__14324"/>
          <p:cNvPicPr>
            <a:picLocks noChangeAspect="1" noChangeArrowheads="1"/>
          </p:cNvPicPr>
          <p:nvPr/>
        </p:nvPicPr>
        <p:blipFill>
          <a:blip r:embed="rId2" cstate="print"/>
          <a:srcRect t="6749" b="10657"/>
          <a:stretch>
            <a:fillRect/>
          </a:stretch>
        </p:blipFill>
        <p:spPr bwMode="auto">
          <a:xfrm>
            <a:off x="684213" y="2492375"/>
            <a:ext cx="7775575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0c7802d55e677cba4b7af6936b0d2ff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0"/>
            <a:ext cx="12969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«СЛОНИК или Хоботок»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071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/>
              <a:t> </a:t>
            </a:r>
            <a:r>
              <a:rPr lang="ru-RU" sz="1800"/>
              <a:t>Губы и зубы сомкнуты. С напряжением вытянуть губы вперед трубочкой. Удерживать их в таком положении на счет до пяти.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19461" name="Picture 7" descr="__38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2" y="1862138"/>
            <a:ext cx="7786688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 descr="0c7802d55e677cba4b7af6936b0d2ff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0"/>
            <a:ext cx="1258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</a:rPr>
              <a:t>«ФУТБОЛ или Конфетка»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714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/>
              <a:t>Рот закрыть, кончик языка с напряжением упирать то в одну, то в другую щёку так, чтобы под щекой надувались «мячики».</a:t>
            </a:r>
          </a:p>
          <a:p>
            <a:pPr algn="ctr">
              <a:buFont typeface="Arial" charset="0"/>
              <a:buNone/>
            </a:pPr>
            <a:endParaRPr lang="ru-RU" sz="1800"/>
          </a:p>
        </p:txBody>
      </p:sp>
      <p:pic>
        <p:nvPicPr>
          <p:cNvPr id="21508" name="Picture 7" descr="__12787"/>
          <p:cNvPicPr>
            <a:picLocks noChangeAspect="1" noChangeArrowheads="1"/>
          </p:cNvPicPr>
          <p:nvPr/>
        </p:nvPicPr>
        <p:blipFill>
          <a:blip r:embed="rId2" cstate="print"/>
          <a:srcRect t="12315" b="6424"/>
          <a:stretch>
            <a:fillRect/>
          </a:stretch>
        </p:blipFill>
        <p:spPr bwMode="auto">
          <a:xfrm>
            <a:off x="214313" y="1928813"/>
            <a:ext cx="89296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0c7802d55e677cba4b7af6936b0d2ff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0"/>
            <a:ext cx="13319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rgbClr val="CC0000"/>
                </a:solidFill>
              </a:rPr>
              <a:t>«ЧАСИКИ»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8229600" cy="714375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800"/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/>
          </a:p>
        </p:txBody>
      </p:sp>
      <p:pic>
        <p:nvPicPr>
          <p:cNvPr id="22532" name="Picture 7" descr="__14970"/>
          <p:cNvPicPr>
            <a:picLocks noChangeAspect="1" noChangeArrowheads="1"/>
          </p:cNvPicPr>
          <p:nvPr/>
        </p:nvPicPr>
        <p:blipFill>
          <a:blip r:embed="rId2" cstate="print"/>
          <a:srcRect t="1421" r="8871" b="6660"/>
          <a:stretch>
            <a:fillRect/>
          </a:stretch>
        </p:blipFill>
        <p:spPr bwMode="auto">
          <a:xfrm>
            <a:off x="500063" y="1643063"/>
            <a:ext cx="80724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0c7802d55e677cba4b7af6936b0d2ff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0"/>
            <a:ext cx="1258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/>
              <a:t>Дыхательная гимнастика</a:t>
            </a:r>
            <a:br>
              <a:rPr lang="ru-RU" dirty="0"/>
            </a:br>
            <a:r>
              <a:rPr lang="ru-RU" sz="24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Рекомендации по проведению дыхательных упражнений с детьми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выполнять  упражнения  каждый  день  по  3-6 минут, в      зависимости  от  возраста 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проводить  упражнения  в  хорошо  проветренном помещении  или  при  открытой  форточке;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заниматься  до  еды;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заниматься  в  свободной, не  стесняющей  движения одежде;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дозировать  количество  и  темп  проведения  упражнений;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вдыхать  воздух  через  рот  и  нос, выдыхать – через  рот;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вдыхать  легко  и  коротко, а  выдыхать  длительно  и экономно;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  процессе  речевого  дыхания  не  напрягать  мышцы  в области  шеи, рук, живота, груди; плечи  не  поднимать  при вдохе  и  опускать  при  выдохе;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после  выдоха  перед  новым  вдохом  сделать  остановку  на 2-3  секунды.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8681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9130"/>
          </a:xfrm>
        </p:spPr>
        <p:txBody>
          <a:bodyPr/>
          <a:lstStyle/>
          <a:p>
            <a:pPr algn="ctr"/>
            <a:r>
              <a:rPr lang="ru-RU" sz="36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“Шторм на море”</a:t>
            </a:r>
            <a:br>
              <a:rPr lang="ru-RU" sz="36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Устроим “шторм на море”. Подуем  и потопим кораблики</a:t>
            </a:r>
            <a:endParaRPr lang="ru-RU" sz="3200" dirty="0"/>
          </a:p>
        </p:txBody>
      </p:sp>
      <p:pic>
        <p:nvPicPr>
          <p:cNvPr id="5" name="Picture 8" descr="SAM_16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232" y="1941556"/>
            <a:ext cx="5835535" cy="4376651"/>
          </a:xfrm>
        </p:spPr>
      </p:pic>
    </p:spTree>
    <p:extLst>
      <p:ext uri="{BB962C8B-B14F-4D97-AF65-F5344CB8AC3E}">
        <p14:creationId xmlns:p14="http://schemas.microsoft.com/office/powerpoint/2010/main" val="165152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“Вертушки”</a:t>
            </a:r>
            <a:br>
              <a:rPr lang="ru-RU" sz="28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 подули на вертушку, и она весело завертелась</a:t>
            </a:r>
            <a:endParaRPr lang="ru-RU" sz="2800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9307" y="2236909"/>
            <a:ext cx="5645385" cy="37859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94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Торнадо»</a:t>
            </a:r>
            <a:b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Подуем через соломинку в бутылочку и разноцветные фантики поднимутся вверх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15816" y="6525345"/>
            <a:ext cx="3352800" cy="51521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Picture 8" descr="SAM_16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469" y="1935163"/>
            <a:ext cx="5847061" cy="4389437"/>
          </a:xfrm>
        </p:spPr>
      </p:pic>
    </p:spTree>
    <p:extLst>
      <p:ext uri="{BB962C8B-B14F-4D97-AF65-F5344CB8AC3E}">
        <p14:creationId xmlns:p14="http://schemas.microsoft.com/office/powerpoint/2010/main" val="408377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08112"/>
          </a:xfrm>
        </p:spPr>
        <p:txBody>
          <a:bodyPr/>
          <a:lstStyle/>
          <a:p>
            <a:pPr algn="ctr"/>
            <a:r>
              <a:rPr lang="ru-RU" sz="2200" dirty="0"/>
              <a:t>Артикуляционная гимнастика является основой для формирования речевых звуков –фонем и коррекции нарушений звукопроизношения любой этиологии и патогенеза.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      Четкая артикуляция обеспечивается подвижными органами речи- языком, губами, нёбом.</a:t>
            </a:r>
          </a:p>
          <a:p>
            <a:pPr marL="0" indent="0">
              <a:buNone/>
            </a:pPr>
            <a:r>
              <a:rPr lang="ru-RU" sz="1800" dirty="0"/>
              <a:t>    Артикуляция так же связана с работой многочисленных мышц. В том числе жевательных, глотательных, мимических. Процесс голосообразования происходит при участии органов дыхания- гортани, трахеи, бронхов, лёгких, диафрагмы, межрёберных мышц. </a:t>
            </a:r>
            <a:r>
              <a:rPr lang="ru-RU" sz="1800" dirty="0" err="1"/>
              <a:t>Давольно</a:t>
            </a:r>
            <a:r>
              <a:rPr lang="ru-RU" sz="1800" dirty="0"/>
              <a:t> часто у речевых детей все эти органы имеют </a:t>
            </a:r>
            <a:r>
              <a:rPr lang="ru-RU" sz="1800" dirty="0" err="1"/>
              <a:t>проблематику,Поэтому</a:t>
            </a:r>
            <a:r>
              <a:rPr lang="ru-RU" sz="1800" dirty="0"/>
              <a:t> ребёнок не может придать своему языку, губам нужное положение, язык как бы непослушен, недостаточно подвижен или же занимает какое-то необычное положение при выполнении некоторых самых простых движений. </a:t>
            </a:r>
            <a:r>
              <a:rPr lang="ru-RU" sz="1800" b="1" dirty="0"/>
              <a:t>Для этого и необходимо артикуляционная гимнастика, основной целью которой является развитие подвижности мышц губ и языка ,без чего невозможно правильное </a:t>
            </a:r>
            <a:r>
              <a:rPr lang="ru-RU" sz="1800" b="1" dirty="0" err="1"/>
              <a:t>артикулирование</a:t>
            </a:r>
            <a:r>
              <a:rPr lang="ru-RU" sz="1800" b="1" dirty="0"/>
              <a:t> звуков.</a:t>
            </a:r>
          </a:p>
        </p:txBody>
      </p:sp>
    </p:spTree>
    <p:extLst>
      <p:ext uri="{BB962C8B-B14F-4D97-AF65-F5344CB8AC3E}">
        <p14:creationId xmlns:p14="http://schemas.microsoft.com/office/powerpoint/2010/main" val="3145545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“Мыльные пузыри” </a:t>
            </a:r>
            <a:b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 малыши любят пускать мыльные пузыри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15816" y="6511083"/>
            <a:ext cx="3352800" cy="230286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Picture 6" descr="SAM_16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923" y="2035074"/>
            <a:ext cx="5586153" cy="4189615"/>
          </a:xfrm>
        </p:spPr>
      </p:pic>
    </p:spTree>
    <p:extLst>
      <p:ext uri="{BB962C8B-B14F-4D97-AF65-F5344CB8AC3E}">
        <p14:creationId xmlns:p14="http://schemas.microsoft.com/office/powerpoint/2010/main" val="365240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Упражнение: «Удивись» </a:t>
            </a:r>
            <a:b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развития опоры дыхания, диафрагмы, мышц брюшного пресса</a:t>
            </a:r>
            <a:r>
              <a:rPr lang="ru-RU" sz="3200" dirty="0"/>
              <a:t> 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983446"/>
            <a:ext cx="5832648" cy="410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14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33528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3" cy="6858000"/>
          </a:xfrm>
        </p:spPr>
      </p:pic>
    </p:spTree>
    <p:extLst>
      <p:ext uri="{BB962C8B-B14F-4D97-AF65-F5344CB8AC3E}">
        <p14:creationId xmlns:p14="http://schemas.microsoft.com/office/powerpoint/2010/main" val="303958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3"/>
            <a:ext cx="8229600" cy="555989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у ребёнка формируются самые простые по артикуляции звуки: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гласные-А,О,Э и согласные П, Б, М.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Затем при созревание речевых зон и развитие артикуляции формируются звуки не требующие особо тонких движений губ и языка 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:И, Ы, У и согласные :Ф, В, Т, Д, Н, К, Г, Х, Й. Более сложные звуки, к которым относятся свистящие :С ,З,Ц и шипящие: Ш,Ж,Ч,Щ.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ребенок не может произносить эти звуки он заменяет на более простые по артикуляции.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и самые сложные по артикуляции звуки - это Р и Л(твёрдое).</a:t>
            </a:r>
          </a:p>
        </p:txBody>
      </p:sp>
    </p:spTree>
    <p:extLst>
      <p:ext uri="{BB962C8B-B14F-4D97-AF65-F5344CB8AC3E}">
        <p14:creationId xmlns:p14="http://schemas.microsoft.com/office/powerpoint/2010/main" val="195621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pPr algn="ctr"/>
            <a:r>
              <a:rPr lang="ru-RU" sz="3200" dirty="0"/>
              <a:t>Таблица нормы появления звуков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058991"/>
              </p:ext>
            </p:extLst>
          </p:nvPr>
        </p:nvGraphicFramePr>
        <p:xfrm>
          <a:off x="2123728" y="1628800"/>
          <a:ext cx="5327057" cy="4551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Возраст ребенка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1-2 г.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2-3 г.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3-5 л.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5-7 л.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Звуки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А,О,Э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П,Б,М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И,Ы,У,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Ф,В,Т,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Н,К,Г,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Х,Й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С,З,Ц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Ш,Ж,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Ч,Щ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2" marR="5820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29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52536" y="836712"/>
            <a:ext cx="9604994" cy="72943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Артикуляционные упражнения</a:t>
            </a:r>
          </a:p>
          <a:p>
            <a:pPr algn="ctr"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55998"/>
          </a:xfrm>
        </p:spPr>
        <p:txBody>
          <a:bodyPr/>
          <a:lstStyle/>
          <a:p>
            <a:pPr algn="ctr"/>
            <a:r>
              <a:rPr lang="ru-RU" sz="4800" dirty="0"/>
              <a:t>Общие правила выполнения упражнений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комплекс артикуляционных упражнений выполняется не реже 1 раза в день;</a:t>
            </a:r>
          </a:p>
          <a:p>
            <a:r>
              <a:rPr lang="ru-RU" dirty="0"/>
              <a:t>все упражнения выполняются под контролем педагога, чтобы взрослый мог контролировать движения органов артикуляции(языка, губ и т.д.);</a:t>
            </a:r>
          </a:p>
          <a:p>
            <a:r>
              <a:rPr lang="ru-RU" dirty="0"/>
              <a:t>необходимо следить ,чтобы во время выполнения упражнений ребенок не напрягал шею, плечи;</a:t>
            </a:r>
          </a:p>
          <a:p>
            <a:r>
              <a:rPr lang="ru-RU" dirty="0"/>
              <a:t>сопроводительный текст произносит взрослый.</a:t>
            </a:r>
          </a:p>
        </p:txBody>
      </p:sp>
    </p:spTree>
    <p:extLst>
      <p:ext uri="{BB962C8B-B14F-4D97-AF65-F5344CB8AC3E}">
        <p14:creationId xmlns:p14="http://schemas.microsoft.com/office/powerpoint/2010/main" val="394222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785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B0F0"/>
                </a:solidFill>
              </a:rPr>
              <a:t>«БЛИНЧИК или Лопатка»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sz="1800" dirty="0"/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br>
              <a:rPr lang="ru-RU" sz="1800" dirty="0"/>
            </a:b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8195" name="Picture 7" descr="__64059"/>
          <p:cNvPicPr>
            <a:picLocks noChangeAspect="1" noChangeArrowheads="1"/>
          </p:cNvPicPr>
          <p:nvPr/>
        </p:nvPicPr>
        <p:blipFill>
          <a:blip r:embed="rId2" cstate="print"/>
          <a:srcRect t="8318" b="17081"/>
          <a:stretch>
            <a:fillRect/>
          </a:stretch>
        </p:blipFill>
        <p:spPr bwMode="auto">
          <a:xfrm>
            <a:off x="500063" y="2357438"/>
            <a:ext cx="8286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4" descr="0c7802d55e677cba4b7af6936b0d2ff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0"/>
            <a:ext cx="12969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</a:rPr>
              <a:t>«ВКУСНОЕ ВАРЕНЬЕ»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1071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/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9220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000250"/>
            <a:ext cx="75723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0c7802d55e677cba4b7af6936b0d2ff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7638" y="0"/>
            <a:ext cx="137636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</a:rPr>
              <a:t>«ЧИСТИМ ЗУБКИ»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9286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/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>
              <a:buFont typeface="Arial" charset="0"/>
              <a:buNone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12293" name="Picture 7" descr="__19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041525"/>
            <a:ext cx="75723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5" descr="0c7802d55e677cba4b7af6936b0d2ff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0"/>
            <a:ext cx="11779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</TotalTime>
  <Words>949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Comic Sans MS</vt:lpstr>
      <vt:lpstr>Constantia</vt:lpstr>
      <vt:lpstr>Times New Roman</vt:lpstr>
      <vt:lpstr>Wingdings 2</vt:lpstr>
      <vt:lpstr>Поток</vt:lpstr>
      <vt:lpstr> Подготовила: Учитель–логопед:  Скобелева К.Ф. МАДОУ 437 «Солнечный лучик» г.Екатеринбург  </vt:lpstr>
      <vt:lpstr>Артикуляционная гимнастика является основой для формирования речевых звуков –фонем и коррекции нарушений звукопроизношения любой этиологии и патогенеза.</vt:lpstr>
      <vt:lpstr>Презентация PowerPoint</vt:lpstr>
      <vt:lpstr>Таблица нормы появления звуков</vt:lpstr>
      <vt:lpstr>Презентация PowerPoint</vt:lpstr>
      <vt:lpstr>Общие правила выполнения упражнений</vt:lpstr>
      <vt:lpstr>«БЛИНЧИК или Лопатка» 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 </vt:lpstr>
      <vt:lpstr>«ВКУСНОЕ ВАРЕНЬЕ»</vt:lpstr>
      <vt:lpstr>«ЧИСТИМ ЗУБКИ»</vt:lpstr>
      <vt:lpstr>«КАЧЕЛИ»</vt:lpstr>
      <vt:lpstr>«ПАРУС»</vt:lpstr>
      <vt:lpstr>«РАСЧЕСКА»</vt:lpstr>
      <vt:lpstr>«СЛОНИК или Хоботок»</vt:lpstr>
      <vt:lpstr>«ФУТБОЛ или Конфетка»</vt:lpstr>
      <vt:lpstr>«ЧАСИКИ»</vt:lpstr>
      <vt:lpstr>  Дыхательная гимнастика Рекомендации по проведению дыхательных упражнений с детьми</vt:lpstr>
      <vt:lpstr>“Шторм на море” Устроим “шторм на море”. Подуем  и потопим кораблики</vt:lpstr>
      <vt:lpstr>“Вертушки” Дети подули на вертушку, и она весело завертелась</vt:lpstr>
      <vt:lpstr>Торнадо» Подуем через соломинку в бутылочку и разноцветные фантики поднимутся вверх</vt:lpstr>
      <vt:lpstr>“Мыльные пузыри”  Все малыши любят пускать мыльные пузыри</vt:lpstr>
      <vt:lpstr>Упражнение: «Удивись»  для развития опоры дыхания, диафрагмы, мышц брюшного пресса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УПРАЖНЕНИЕ «ГРИБОК»</dc:title>
  <dc:creator>Zver</dc:creator>
  <cp:lastModifiedBy>Клара Скобелева</cp:lastModifiedBy>
  <cp:revision>67</cp:revision>
  <dcterms:created xsi:type="dcterms:W3CDTF">2009-11-22T11:33:01Z</dcterms:created>
  <dcterms:modified xsi:type="dcterms:W3CDTF">2022-05-18T16:16:46Z</dcterms:modified>
</cp:coreProperties>
</file>