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1" autoAdjust="0"/>
    <p:restoredTop sz="94660"/>
  </p:normalViewPr>
  <p:slideViewPr>
    <p:cSldViewPr snapToGrid="0">
      <p:cViewPr varScale="1">
        <p:scale>
          <a:sx n="67" d="100"/>
          <a:sy n="67" d="100"/>
        </p:scale>
        <p:origin x="5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55479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10806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A06925-C777-43ED-A8BC-914E9D3C86BB}"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8291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2697622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A06925-C777-43ED-A8BC-914E9D3C86BB}"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8151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21023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3178621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77929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25320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A208E3-7918-4276-8622-FAA82CD02148}"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42703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208472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BA208E3-7918-4276-8622-FAA82CD02148}" type="datetimeFigureOut">
              <a:rPr lang="ru-RU" smtClean="0"/>
              <a:t>22.04.2020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31057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BA208E3-7918-4276-8622-FAA82CD02148}" type="datetimeFigureOut">
              <a:rPr lang="ru-RU" smtClean="0"/>
              <a:t>22.04.2020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163345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208E3-7918-4276-8622-FAA82CD02148}" type="datetimeFigureOut">
              <a:rPr lang="ru-RU" smtClean="0"/>
              <a:t>22.04.2020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77542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345811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A208E3-7918-4276-8622-FAA82CD02148}"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A06925-C777-43ED-A8BC-914E9D3C86BB}" type="slidenum">
              <a:rPr lang="ru-RU" smtClean="0"/>
              <a:t>‹#›</a:t>
            </a:fld>
            <a:endParaRPr lang="ru-RU"/>
          </a:p>
        </p:txBody>
      </p:sp>
    </p:spTree>
    <p:extLst>
      <p:ext uri="{BB962C8B-B14F-4D97-AF65-F5344CB8AC3E}">
        <p14:creationId xmlns:p14="http://schemas.microsoft.com/office/powerpoint/2010/main" val="266814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BA208E3-7918-4276-8622-FAA82CD02148}" type="datetimeFigureOut">
              <a:rPr lang="ru-RU" smtClean="0"/>
              <a:t>22.04.2020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A06925-C777-43ED-A8BC-914E9D3C86BB}" type="slidenum">
              <a:rPr lang="ru-RU" smtClean="0"/>
              <a:t>‹#›</a:t>
            </a:fld>
            <a:endParaRPr lang="ru-RU"/>
          </a:p>
        </p:txBody>
      </p:sp>
    </p:spTree>
    <p:extLst>
      <p:ext uri="{BB962C8B-B14F-4D97-AF65-F5344CB8AC3E}">
        <p14:creationId xmlns:p14="http://schemas.microsoft.com/office/powerpoint/2010/main" val="43773045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2k19.info/netradicionnye-tehniki-risovanija-dl/" TargetMode="External"/><Relationship Id="rId2" Type="http://schemas.openxmlformats.org/officeDocument/2006/relationships/hyperlink" Target="https://luchik.ru/articles/grow-up/tehniki-risovaniya.html" TargetMode="External"/><Relationship Id="rId1" Type="http://schemas.openxmlformats.org/officeDocument/2006/relationships/slideLayout" Target="../slideLayouts/slideLayout7.xml"/><Relationship Id="rId5" Type="http://schemas.openxmlformats.org/officeDocument/2006/relationships/hyperlink" Target="http://semeynaya-kuchka.ru/netradicionnoe-risovanie-77-idej-dlya-detskogo-sada/" TargetMode="External"/><Relationship Id="rId4" Type="http://schemas.openxmlformats.org/officeDocument/2006/relationships/hyperlink" Target="https://ped-kopilka.ru/blogs/toporkova-natalja-yurevna/konkurs-konsultacija-dlja-roditelei-netradicionye-tehniki-risovanija-v-sovmestnoi-dejatelnosti-detei-i-roditelei.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930124-230B-4AFC-8C53-74BEECBBF6AE}"/>
              </a:ext>
            </a:extLst>
          </p:cNvPr>
          <p:cNvSpPr>
            <a:spLocks noGrp="1"/>
          </p:cNvSpPr>
          <p:nvPr>
            <p:ph type="ctrTitle"/>
          </p:nvPr>
        </p:nvSpPr>
        <p:spPr>
          <a:xfrm>
            <a:off x="1817053" y="817880"/>
            <a:ext cx="8915399" cy="2262781"/>
          </a:xfrm>
        </p:spPr>
        <p:txBody>
          <a:bodyPr/>
          <a:lstStyle/>
          <a:p>
            <a:pPr algn="ctr"/>
            <a:r>
              <a:rPr lang="ru-RU" dirty="0"/>
              <a:t>Нетрадиционные техники рисования</a:t>
            </a:r>
          </a:p>
        </p:txBody>
      </p:sp>
      <p:sp>
        <p:nvSpPr>
          <p:cNvPr id="3" name="Подзаголовок 2">
            <a:extLst>
              <a:ext uri="{FF2B5EF4-FFF2-40B4-BE49-F238E27FC236}">
                <a16:creationId xmlns:a16="http://schemas.microsoft.com/office/drawing/2014/main" id="{25F74116-CEF1-413B-A8E3-606895A66150}"/>
              </a:ext>
            </a:extLst>
          </p:cNvPr>
          <p:cNvSpPr>
            <a:spLocks noGrp="1"/>
          </p:cNvSpPr>
          <p:nvPr>
            <p:ph type="subTitle" idx="1"/>
          </p:nvPr>
        </p:nvSpPr>
        <p:spPr>
          <a:xfrm>
            <a:off x="4023360" y="5293360"/>
            <a:ext cx="7894320" cy="1071880"/>
          </a:xfrm>
        </p:spPr>
        <p:txBody>
          <a:bodyPr/>
          <a:lstStyle/>
          <a:p>
            <a:pPr algn="r"/>
            <a:r>
              <a:rPr lang="ru-RU" dirty="0"/>
              <a:t>Подготовила: Петряева Екатерина Евгеньевна,</a:t>
            </a:r>
          </a:p>
          <a:p>
            <a:pPr algn="r"/>
            <a:r>
              <a:rPr lang="ru-RU" dirty="0"/>
              <a:t>Воспитатель МА ДОУ №437 «Солнечный лучик»</a:t>
            </a:r>
          </a:p>
        </p:txBody>
      </p:sp>
    </p:spTree>
    <p:extLst>
      <p:ext uri="{BB962C8B-B14F-4D97-AF65-F5344CB8AC3E}">
        <p14:creationId xmlns:p14="http://schemas.microsoft.com/office/powerpoint/2010/main" val="4151042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60D0B5-BA88-4937-9EF8-93211CF59A05}"/>
              </a:ext>
            </a:extLst>
          </p:cNvPr>
          <p:cNvSpPr/>
          <p:nvPr/>
        </p:nvSpPr>
        <p:spPr>
          <a:xfrm>
            <a:off x="3300202" y="291584"/>
            <a:ext cx="5591595" cy="400110"/>
          </a:xfrm>
          <a:prstGeom prst="rect">
            <a:avLst/>
          </a:prstGeom>
        </p:spPr>
        <p:txBody>
          <a:bodyPr wrap="none">
            <a:spAutoFit/>
          </a:bodyPr>
          <a:lstStyle/>
          <a:p>
            <a:pPr fontAlgn="base"/>
            <a:r>
              <a:rPr lang="ru-RU" sz="2000" b="1" cap="all" dirty="0">
                <a:solidFill>
                  <a:srgbClr val="000000"/>
                </a:solidFill>
                <a:latin typeface="Verdana" panose="020B0604030504040204" pitchFamily="34" charset="0"/>
              </a:rPr>
              <a:t>РИСОВАНИЕ ВАТНЫМИ ПАЛОЧКАМИ</a:t>
            </a:r>
            <a:endParaRPr lang="ru-RU" sz="2000" b="1" i="0" cap="all" dirty="0">
              <a:solidFill>
                <a:srgbClr val="000000"/>
              </a:solidFill>
              <a:effectLst/>
              <a:latin typeface="Verdana" panose="020B0604030504040204" pitchFamily="34" charset="0"/>
            </a:endParaRPr>
          </a:p>
        </p:txBody>
      </p:sp>
      <p:sp>
        <p:nvSpPr>
          <p:cNvPr id="3" name="Прямоугольник 2">
            <a:extLst>
              <a:ext uri="{FF2B5EF4-FFF2-40B4-BE49-F238E27FC236}">
                <a16:creationId xmlns:a16="http://schemas.microsoft.com/office/drawing/2014/main" id="{B2AAD8B7-B61B-488A-A08E-9E685F21449F}"/>
              </a:ext>
            </a:extLst>
          </p:cNvPr>
          <p:cNvSpPr/>
          <p:nvPr/>
        </p:nvSpPr>
        <p:spPr>
          <a:xfrm>
            <a:off x="7372350" y="1059240"/>
            <a:ext cx="4495800" cy="3970318"/>
          </a:xfrm>
          <a:prstGeom prst="rect">
            <a:avLst/>
          </a:prstGeom>
        </p:spPr>
        <p:txBody>
          <a:bodyPr wrap="square">
            <a:spAutoFit/>
          </a:bodyPr>
          <a:lstStyle/>
          <a:p>
            <a:pPr algn="r" fontAlgn="base"/>
            <a:r>
              <a:rPr lang="ru-RU" dirty="0">
                <a:solidFill>
                  <a:srgbClr val="555555"/>
                </a:solidFill>
                <a:latin typeface="Verdana" panose="020B0604030504040204" pitchFamily="34" charset="0"/>
              </a:rPr>
              <a:t>В изобразительном искусстве существует стилистическое направление в живописи, которое называется «Пуантилизм» (от фр. </a:t>
            </a:r>
            <a:r>
              <a:rPr lang="ru-RU" dirty="0" err="1">
                <a:solidFill>
                  <a:srgbClr val="555555"/>
                </a:solidFill>
                <a:latin typeface="Verdana" panose="020B0604030504040204" pitchFamily="34" charset="0"/>
              </a:rPr>
              <a:t>point</a:t>
            </a:r>
            <a:r>
              <a:rPr lang="ru-RU" dirty="0">
                <a:solidFill>
                  <a:srgbClr val="555555"/>
                </a:solidFill>
                <a:latin typeface="Verdana" panose="020B0604030504040204" pitchFamily="34" charset="0"/>
              </a:rPr>
              <a:t> - точка). В его основе лежит манера письма раздельными мазками точечной или прямоугольной формы.</a:t>
            </a:r>
          </a:p>
          <a:p>
            <a:pPr algn="r" fontAlgn="base"/>
            <a:r>
              <a:rPr lang="ru-RU" dirty="0">
                <a:solidFill>
                  <a:srgbClr val="555555"/>
                </a:solidFill>
                <a:latin typeface="Verdana" panose="020B0604030504040204" pitchFamily="34" charset="0"/>
              </a:rPr>
              <a:t>Принцип данной техники прост: ребенок закрашивает картинку точками. Для этого необходимо обмакнуть ватную палочку в краску и нанести точки на рисунок, контур которого уже нарисован.</a:t>
            </a:r>
            <a:endParaRPr lang="ru-RU" b="0" i="0" dirty="0">
              <a:solidFill>
                <a:srgbClr val="555555"/>
              </a:solidFill>
              <a:effectLst/>
              <a:latin typeface="Verdana" panose="020B0604030504040204" pitchFamily="34" charset="0"/>
            </a:endParaRPr>
          </a:p>
        </p:txBody>
      </p:sp>
      <p:sp>
        <p:nvSpPr>
          <p:cNvPr id="4" name="Прямоугольник 3">
            <a:extLst>
              <a:ext uri="{FF2B5EF4-FFF2-40B4-BE49-F238E27FC236}">
                <a16:creationId xmlns:a16="http://schemas.microsoft.com/office/drawing/2014/main" id="{9BAF7FF8-A4E0-4C1E-BBA9-CDE79D6E9A24}"/>
              </a:ext>
            </a:extLst>
          </p:cNvPr>
          <p:cNvSpPr/>
          <p:nvPr/>
        </p:nvSpPr>
        <p:spPr>
          <a:xfrm>
            <a:off x="7372350" y="5152429"/>
            <a:ext cx="4705350" cy="923330"/>
          </a:xfrm>
          <a:prstGeom prst="rect">
            <a:avLst/>
          </a:prstGeom>
        </p:spPr>
        <p:txBody>
          <a:bodyPr wrap="square">
            <a:spAutoFit/>
          </a:bodyPr>
          <a:lstStyle/>
          <a:p>
            <a:pPr algn="r"/>
            <a:r>
              <a:rPr lang="ru-RU" b="1" dirty="0">
                <a:solidFill>
                  <a:srgbClr val="111111"/>
                </a:solidFill>
                <a:latin typeface="Verdana" panose="020B0604030504040204" pitchFamily="34" charset="0"/>
              </a:rPr>
              <a:t>Материалы:</a:t>
            </a:r>
            <a:r>
              <a:rPr lang="ru-RU" dirty="0">
                <a:solidFill>
                  <a:srgbClr val="555555"/>
                </a:solidFill>
                <a:latin typeface="Verdana" panose="020B0604030504040204" pitchFamily="34" charset="0"/>
              </a:rPr>
              <a:t> </a:t>
            </a:r>
          </a:p>
          <a:p>
            <a:pPr algn="r"/>
            <a:r>
              <a:rPr lang="ru-RU" dirty="0">
                <a:solidFill>
                  <a:srgbClr val="555555"/>
                </a:solidFill>
                <a:latin typeface="Verdana" panose="020B0604030504040204" pitchFamily="34" charset="0"/>
              </a:rPr>
              <a:t>1.Ватные палочки; 2.Краска; 3.Бумага; 4.Баночка для воды.</a:t>
            </a:r>
            <a:endParaRPr lang="ru-RU" dirty="0"/>
          </a:p>
        </p:txBody>
      </p:sp>
      <p:pic>
        <p:nvPicPr>
          <p:cNvPr id="5122" name="Picture 2">
            <a:extLst>
              <a:ext uri="{FF2B5EF4-FFF2-40B4-BE49-F238E27FC236}">
                <a16:creationId xmlns:a16="http://schemas.microsoft.com/office/drawing/2014/main" id="{D896C535-E4AE-40B8-8E2D-49AB76534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00533"/>
            <a:ext cx="2721769"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BE863B6-EE58-4F91-9403-9EFAB8A93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589669"/>
            <a:ext cx="3629025"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9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AB13A5F-630D-4F0C-889C-BF3DFBFD3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419100"/>
            <a:ext cx="291890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AD44593-66FE-4A7E-A828-CB93B143F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910" y="685799"/>
            <a:ext cx="3149598" cy="23621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6EB623D-8D23-44FB-801C-5B69DC095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62865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7520DBE2-A2BF-455D-888B-DE916A2CD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4" y="3429000"/>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6421264D-18EE-4969-AE05-F0D43FE00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5725" y="3295648"/>
            <a:ext cx="3683001" cy="276225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A93BEFEC-6BAF-4C52-A0F5-F51EF53AC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4942" y="3810003"/>
            <a:ext cx="351851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7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BA6D35-CB20-458C-B95E-84F55396EF34}"/>
              </a:ext>
            </a:extLst>
          </p:cNvPr>
          <p:cNvSpPr txBox="1"/>
          <p:nvPr/>
        </p:nvSpPr>
        <p:spPr>
          <a:xfrm>
            <a:off x="2828925" y="443240"/>
            <a:ext cx="5867400" cy="461665"/>
          </a:xfrm>
          <a:prstGeom prst="rect">
            <a:avLst/>
          </a:prstGeom>
          <a:noFill/>
        </p:spPr>
        <p:txBody>
          <a:bodyPr wrap="square" rtlCol="0">
            <a:spAutoFit/>
          </a:bodyPr>
          <a:lstStyle/>
          <a:p>
            <a:pPr algn="ctr"/>
            <a:r>
              <a:rPr lang="ru-RU" sz="2400" b="1" dirty="0">
                <a:solidFill>
                  <a:srgbClr val="FF0000"/>
                </a:solidFill>
                <a:latin typeface="Verdana" panose="020B0604030504040204" pitchFamily="34" charset="0"/>
                <a:ea typeface="Verdana" panose="020B0604030504040204" pitchFamily="34" charset="0"/>
              </a:rPr>
              <a:t>Рекомендации родителям</a:t>
            </a:r>
          </a:p>
        </p:txBody>
      </p:sp>
      <p:sp>
        <p:nvSpPr>
          <p:cNvPr id="4" name="Прямоугольник 3">
            <a:extLst>
              <a:ext uri="{FF2B5EF4-FFF2-40B4-BE49-F238E27FC236}">
                <a16:creationId xmlns:a16="http://schemas.microsoft.com/office/drawing/2014/main" id="{A8CC7E58-31C8-472B-9623-16C4A201D90A}"/>
              </a:ext>
            </a:extLst>
          </p:cNvPr>
          <p:cNvSpPr/>
          <p:nvPr/>
        </p:nvSpPr>
        <p:spPr>
          <a:xfrm>
            <a:off x="1571625" y="1382286"/>
            <a:ext cx="9744075" cy="4093428"/>
          </a:xfrm>
          <a:prstGeom prst="rect">
            <a:avLst/>
          </a:prstGeom>
        </p:spPr>
        <p:txBody>
          <a:bodyPr wrap="square">
            <a:spAutoFit/>
          </a:bodyPr>
          <a:lstStyle/>
          <a:p>
            <a:r>
              <a:rPr lang="ru-RU" sz="2000" dirty="0">
                <a:latin typeface="Verdana" panose="020B0604030504040204" pitchFamily="34" charset="0"/>
                <a:ea typeface="Verdana" panose="020B0604030504040204" pitchFamily="34" charset="0"/>
              </a:rPr>
              <a:t>▪Материалы (карандаши, краски, кисти, фломастеры, восковые карандаши и т.д.) необходимо располагать в поле зрения малыша, чтобы у него возникло желание творить;</a:t>
            </a:r>
          </a:p>
          <a:p>
            <a:endParaRPr lang="ru-RU" sz="2000" dirty="0">
              <a:latin typeface="Verdana" panose="020B0604030504040204" pitchFamily="34" charset="0"/>
              <a:ea typeface="Verdana" panose="020B0604030504040204" pitchFamily="34" charset="0"/>
            </a:endParaRPr>
          </a:p>
          <a:p>
            <a:r>
              <a:rPr lang="ru-RU" sz="2000" dirty="0">
                <a:latin typeface="Verdana" panose="020B0604030504040204" pitchFamily="34" charset="0"/>
                <a:ea typeface="Verdana" panose="020B0604030504040204" pitchFamily="34" charset="0"/>
              </a:rPr>
              <a:t>▪Знакомьте его с окружающим миром вещей, живой и неживой природой, предметами изобразительного искусства, предлагайте  рисовать все, о чем ребенок любит говорить, и беседовать с ним обо всем, что он любит рисовать;</a:t>
            </a:r>
          </a:p>
          <a:p>
            <a:endParaRPr lang="ru-RU" sz="2000" dirty="0">
              <a:latin typeface="Verdana" panose="020B0604030504040204" pitchFamily="34" charset="0"/>
              <a:ea typeface="Verdana" panose="020B0604030504040204" pitchFamily="34" charset="0"/>
            </a:endParaRPr>
          </a:p>
          <a:p>
            <a:r>
              <a:rPr lang="ru-RU" sz="2000" dirty="0">
                <a:latin typeface="Verdana" panose="020B0604030504040204" pitchFamily="34" charset="0"/>
                <a:ea typeface="Verdana" panose="020B0604030504040204" pitchFamily="34" charset="0"/>
              </a:rPr>
              <a:t>▪Не критикуйте ребенка и не торопите, наоборот, время от времени стимулируйте занятия ребенка рисованием;</a:t>
            </a:r>
          </a:p>
          <a:p>
            <a:pPr algn="just"/>
            <a:r>
              <a:rPr lang="ru-RU" sz="2000" dirty="0">
                <a:latin typeface="Verdana" panose="020B0604030504040204" pitchFamily="34" charset="0"/>
                <a:ea typeface="Verdana" panose="020B0604030504040204" pitchFamily="34" charset="0"/>
              </a:rPr>
              <a:t>хвалите своего ребёнка, помогайте ему, доверяйте ему,         ведь ваш ребёнок индивидуален!</a:t>
            </a:r>
          </a:p>
        </p:txBody>
      </p:sp>
    </p:spTree>
    <p:extLst>
      <p:ext uri="{BB962C8B-B14F-4D97-AF65-F5344CB8AC3E}">
        <p14:creationId xmlns:p14="http://schemas.microsoft.com/office/powerpoint/2010/main" val="3811835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2114BF-5D52-449C-8B4D-AC2BA2D84145}"/>
              </a:ext>
            </a:extLst>
          </p:cNvPr>
          <p:cNvSpPr txBox="1"/>
          <p:nvPr/>
        </p:nvSpPr>
        <p:spPr>
          <a:xfrm>
            <a:off x="3457296" y="228600"/>
            <a:ext cx="5277407" cy="400110"/>
          </a:xfrm>
          <a:prstGeom prst="rect">
            <a:avLst/>
          </a:prstGeom>
          <a:noFill/>
        </p:spPr>
        <p:txBody>
          <a:bodyPr wrap="none" rtlCol="0">
            <a:spAutoFit/>
          </a:bodyPr>
          <a:lstStyle/>
          <a:p>
            <a:r>
              <a:rPr lang="ru-RU" sz="2000" b="1" i="1" dirty="0">
                <a:solidFill>
                  <a:srgbClr val="FF0000"/>
                </a:solidFill>
                <a:latin typeface="Verdana" panose="020B0604030504040204" pitchFamily="34" charset="0"/>
                <a:ea typeface="Verdana" panose="020B0604030504040204" pitchFamily="34" charset="0"/>
              </a:rPr>
              <a:t>Список используемой литературы</a:t>
            </a:r>
          </a:p>
        </p:txBody>
      </p:sp>
      <p:sp>
        <p:nvSpPr>
          <p:cNvPr id="3" name="TextBox 2">
            <a:extLst>
              <a:ext uri="{FF2B5EF4-FFF2-40B4-BE49-F238E27FC236}">
                <a16:creationId xmlns:a16="http://schemas.microsoft.com/office/drawing/2014/main" id="{21CFE44A-444D-416D-9039-B2F90CB2291B}"/>
              </a:ext>
            </a:extLst>
          </p:cNvPr>
          <p:cNvSpPr txBox="1"/>
          <p:nvPr/>
        </p:nvSpPr>
        <p:spPr>
          <a:xfrm>
            <a:off x="1154983" y="1491737"/>
            <a:ext cx="10427417" cy="3170099"/>
          </a:xfrm>
          <a:prstGeom prst="rect">
            <a:avLst/>
          </a:prstGeom>
          <a:noFill/>
        </p:spPr>
        <p:txBody>
          <a:bodyPr wrap="square" rtlCol="0">
            <a:spAutoFit/>
          </a:bodyPr>
          <a:lstStyle/>
          <a:p>
            <a:pPr marL="342900" indent="-342900">
              <a:buAutoNum type="arabicPeriod"/>
            </a:pPr>
            <a:r>
              <a:rPr lang="en-US" sz="2000" dirty="0">
                <a:latin typeface="Verdana" panose="020B0604030504040204" pitchFamily="34" charset="0"/>
                <a:ea typeface="Verdana" panose="020B0604030504040204" pitchFamily="34" charset="0"/>
                <a:hlinkClick r:id="rId2"/>
              </a:rPr>
              <a:t>https://luchik.ru/articles/grow-up/tehniki-risovaniya.html</a:t>
            </a:r>
            <a:endParaRPr lang="ru-RU" sz="2000" dirty="0">
              <a:latin typeface="Verdana" panose="020B0604030504040204" pitchFamily="34" charset="0"/>
              <a:ea typeface="Verdana" panose="020B0604030504040204" pitchFamily="34" charset="0"/>
            </a:endParaRPr>
          </a:p>
          <a:p>
            <a:pPr marL="342900" indent="-342900">
              <a:buAutoNum type="arabicPeriod"/>
            </a:pPr>
            <a:r>
              <a:rPr lang="en-US" sz="2000" dirty="0">
                <a:latin typeface="Verdana" panose="020B0604030504040204" pitchFamily="34" charset="0"/>
                <a:ea typeface="Verdana" panose="020B0604030504040204" pitchFamily="34" charset="0"/>
                <a:hlinkClick r:id="rId3"/>
              </a:rPr>
              <a:t>https://2k19.info/netradicionnye-tehniki-risovanija-dl/</a:t>
            </a:r>
            <a:endParaRPr lang="ru-RU" sz="2000" dirty="0">
              <a:latin typeface="Verdana" panose="020B0604030504040204" pitchFamily="34" charset="0"/>
              <a:ea typeface="Verdana" panose="020B0604030504040204" pitchFamily="34" charset="0"/>
            </a:endParaRPr>
          </a:p>
          <a:p>
            <a:pPr marL="342900" indent="-342900">
              <a:buAutoNum type="arabicPeriod"/>
            </a:pPr>
            <a:r>
              <a:rPr lang="en-US" sz="2000" dirty="0">
                <a:latin typeface="Verdana" panose="020B0604030504040204" pitchFamily="34" charset="0"/>
                <a:ea typeface="Verdana" panose="020B0604030504040204" pitchFamily="34" charset="0"/>
                <a:hlinkClick r:id="rId4"/>
              </a:rPr>
              <a:t>https://ped-kopilka.ru/blogs/toporkova-natalja-yurevna/konkurs-konsultacija-dlja-roditelei-netradicionye-tehniki-risovanija-v-sovmestnoi-dejatelnosti-detei-i-roditelei.html</a:t>
            </a:r>
            <a:endParaRPr lang="ru-RU" sz="2000" dirty="0">
              <a:latin typeface="Verdana" panose="020B0604030504040204" pitchFamily="34" charset="0"/>
              <a:ea typeface="Verdana" panose="020B0604030504040204" pitchFamily="34" charset="0"/>
            </a:endParaRPr>
          </a:p>
          <a:p>
            <a:pPr marL="342900" indent="-342900">
              <a:buAutoNum type="arabicPeriod"/>
            </a:pPr>
            <a:r>
              <a:rPr lang="en-US" sz="2000" dirty="0">
                <a:latin typeface="Verdana" panose="020B0604030504040204" pitchFamily="34" charset="0"/>
                <a:ea typeface="Verdana" panose="020B0604030504040204" pitchFamily="34" charset="0"/>
                <a:hlinkClick r:id="rId5"/>
              </a:rPr>
              <a:t>http://semeynaya-kuchka.ru/netradicionnoe-risovanie-77-idej-dlya-detskogo-sada/</a:t>
            </a:r>
            <a:endParaRPr lang="ru-RU" sz="2000" dirty="0">
              <a:latin typeface="Verdana" panose="020B0604030504040204" pitchFamily="34" charset="0"/>
              <a:ea typeface="Verdana" panose="020B0604030504040204" pitchFamily="34" charset="0"/>
            </a:endParaRPr>
          </a:p>
          <a:p>
            <a:pPr marL="342900" indent="-342900">
              <a:buAutoNum type="arabicPeriod"/>
            </a:pPr>
            <a:r>
              <a:rPr lang="ru-RU" sz="2000" dirty="0">
                <a:latin typeface="Verdana" panose="020B0604030504040204" pitchFamily="34" charset="0"/>
                <a:ea typeface="Verdana" panose="020B0604030504040204" pitchFamily="34" charset="0"/>
              </a:rPr>
              <a:t>Давыдова, Г.Н. Нетрадиционные техники рисования в детском саду. Часть I. -М.: Скрипторий, 2003. - 80с.</a:t>
            </a:r>
          </a:p>
          <a:p>
            <a:endParaRPr lang="ru-RU"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9134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7C585631-51F7-44C5-8C0B-CF86E85F3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5" y="1990725"/>
            <a:ext cx="67437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FD9618-46A3-4835-849C-19806C74C628}"/>
              </a:ext>
            </a:extLst>
          </p:cNvPr>
          <p:cNvSpPr txBox="1"/>
          <p:nvPr/>
        </p:nvSpPr>
        <p:spPr>
          <a:xfrm>
            <a:off x="2629346" y="733425"/>
            <a:ext cx="6933308" cy="646331"/>
          </a:xfrm>
          <a:prstGeom prst="rect">
            <a:avLst/>
          </a:prstGeom>
          <a:noFill/>
        </p:spPr>
        <p:txBody>
          <a:bodyPr wrap="none" rtlCol="0">
            <a:spAutoFit/>
          </a:bodyPr>
          <a:lstStyle/>
          <a:p>
            <a:pPr algn="ctr"/>
            <a:r>
              <a:rPr lang="ru-RU" sz="3600" b="1" dirty="0">
                <a:solidFill>
                  <a:srgbClr val="FF0000"/>
                </a:solidFill>
                <a:latin typeface="Verdana" panose="020B0604030504040204" pitchFamily="34" charset="0"/>
                <a:ea typeface="Verdana" panose="020B0604030504040204" pitchFamily="34" charset="0"/>
              </a:rPr>
              <a:t>СПАСИБО ЗА ВНИМАНИЕ!</a:t>
            </a:r>
          </a:p>
        </p:txBody>
      </p:sp>
    </p:spTree>
    <p:extLst>
      <p:ext uri="{BB962C8B-B14F-4D97-AF65-F5344CB8AC3E}">
        <p14:creationId xmlns:p14="http://schemas.microsoft.com/office/powerpoint/2010/main" val="193166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5F3A122-89C2-4999-ABD9-EBB6EA9CE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594ECF-9355-4828-A71B-F3FD506B72B0}"/>
              </a:ext>
            </a:extLst>
          </p:cNvPr>
          <p:cNvSpPr txBox="1"/>
          <p:nvPr/>
        </p:nvSpPr>
        <p:spPr>
          <a:xfrm>
            <a:off x="2133600" y="874455"/>
            <a:ext cx="7924800" cy="2554545"/>
          </a:xfrm>
          <a:prstGeom prst="rect">
            <a:avLst/>
          </a:prstGeom>
          <a:noFill/>
        </p:spPr>
        <p:txBody>
          <a:bodyPr wrap="square" rtlCol="0">
            <a:spAutoFit/>
          </a:bodyPr>
          <a:lstStyle/>
          <a:p>
            <a:pPr algn="ctr"/>
            <a:r>
              <a:rPr lang="ru-RU" sz="3200" dirty="0"/>
              <a:t>Нетрадиционные техники рисования - это способы создания нового, оригинального произведения искусства, в котором гармонирует все: и цвет, и линия, и сюжет.</a:t>
            </a:r>
          </a:p>
        </p:txBody>
      </p:sp>
    </p:spTree>
    <p:extLst>
      <p:ext uri="{BB962C8B-B14F-4D97-AF65-F5344CB8AC3E}">
        <p14:creationId xmlns:p14="http://schemas.microsoft.com/office/powerpoint/2010/main" val="304583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14CCD47-8776-41B1-8264-A86B36B09AB8}"/>
              </a:ext>
            </a:extLst>
          </p:cNvPr>
          <p:cNvSpPr/>
          <p:nvPr/>
        </p:nvSpPr>
        <p:spPr>
          <a:xfrm>
            <a:off x="4456791" y="367784"/>
            <a:ext cx="3602268" cy="369332"/>
          </a:xfrm>
          <a:prstGeom prst="rect">
            <a:avLst/>
          </a:prstGeom>
        </p:spPr>
        <p:txBody>
          <a:bodyPr wrap="none">
            <a:spAutoFit/>
          </a:bodyPr>
          <a:lstStyle/>
          <a:p>
            <a:r>
              <a:rPr lang="ru-RU" b="1" dirty="0">
                <a:solidFill>
                  <a:srgbClr val="111111"/>
                </a:solidFill>
                <a:latin typeface="Verdana" panose="020B0604030504040204" pitchFamily="34" charset="0"/>
              </a:rPr>
              <a:t>Штампики из пластилина</a:t>
            </a:r>
            <a:endParaRPr lang="ru-RU" dirty="0"/>
          </a:p>
        </p:txBody>
      </p:sp>
      <p:sp>
        <p:nvSpPr>
          <p:cNvPr id="3" name="Прямоугольник 2">
            <a:extLst>
              <a:ext uri="{FF2B5EF4-FFF2-40B4-BE49-F238E27FC236}">
                <a16:creationId xmlns:a16="http://schemas.microsoft.com/office/drawing/2014/main" id="{F2D6D200-9E53-410B-9723-BC414749E941}"/>
              </a:ext>
            </a:extLst>
          </p:cNvPr>
          <p:cNvSpPr/>
          <p:nvPr/>
        </p:nvSpPr>
        <p:spPr>
          <a:xfrm>
            <a:off x="7505700" y="1120675"/>
            <a:ext cx="4419600" cy="3416320"/>
          </a:xfrm>
          <a:prstGeom prst="rect">
            <a:avLst/>
          </a:prstGeom>
        </p:spPr>
        <p:txBody>
          <a:bodyPr wrap="square">
            <a:spAutoFit/>
          </a:bodyPr>
          <a:lstStyle/>
          <a:p>
            <a:pPr algn="r"/>
            <a:r>
              <a:rPr lang="ru-RU" dirty="0">
                <a:solidFill>
                  <a:srgbClr val="555555"/>
                </a:solidFill>
                <a:latin typeface="Verdana" panose="020B0604030504040204" pitchFamily="34" charset="0"/>
              </a:rPr>
              <a:t>Очень просто и удобно сделать штампики из пластилина. Достаточно кусочку пластилина придать нужную форму, украсить узорами (линии, пятна) и окрасить в необходимый цвет. Для окрашивания можно использовать губку, увлажненную краской, или кисть, которой можно наносить краску на поверхность штампика. Лучше использовать густую краску.</a:t>
            </a:r>
            <a:endParaRPr lang="ru-RU" dirty="0"/>
          </a:p>
        </p:txBody>
      </p:sp>
      <p:sp>
        <p:nvSpPr>
          <p:cNvPr id="4" name="Прямоугольник 3">
            <a:extLst>
              <a:ext uri="{FF2B5EF4-FFF2-40B4-BE49-F238E27FC236}">
                <a16:creationId xmlns:a16="http://schemas.microsoft.com/office/drawing/2014/main" id="{7A0B9ADB-ED7D-4FDD-BB0B-2F03A6CC3067}"/>
              </a:ext>
            </a:extLst>
          </p:cNvPr>
          <p:cNvSpPr/>
          <p:nvPr/>
        </p:nvSpPr>
        <p:spPr>
          <a:xfrm>
            <a:off x="7505700" y="4536995"/>
            <a:ext cx="4305300" cy="1200329"/>
          </a:xfrm>
          <a:prstGeom prst="rect">
            <a:avLst/>
          </a:prstGeom>
        </p:spPr>
        <p:txBody>
          <a:bodyPr wrap="square">
            <a:spAutoFit/>
          </a:bodyPr>
          <a:lstStyle/>
          <a:p>
            <a:pPr algn="r"/>
            <a:r>
              <a:rPr lang="ru-RU" b="1" dirty="0">
                <a:solidFill>
                  <a:srgbClr val="111111"/>
                </a:solidFill>
                <a:latin typeface="Verdana" panose="020B0604030504040204" pitchFamily="34" charset="0"/>
              </a:rPr>
              <a:t>Материалы:</a:t>
            </a:r>
            <a:r>
              <a:rPr lang="ru-RU" dirty="0">
                <a:solidFill>
                  <a:srgbClr val="555555"/>
                </a:solidFill>
                <a:latin typeface="Verdana" panose="020B0604030504040204" pitchFamily="34" charset="0"/>
              </a:rPr>
              <a:t> </a:t>
            </a:r>
          </a:p>
          <a:p>
            <a:pPr algn="r"/>
            <a:r>
              <a:rPr lang="ru-RU" dirty="0">
                <a:solidFill>
                  <a:srgbClr val="555555"/>
                </a:solidFill>
                <a:latin typeface="Verdana" panose="020B0604030504040204" pitchFamily="34" charset="0"/>
              </a:rPr>
              <a:t>1.Пластилин; 2.Карандаш; 3.Краска; 4.Губка; 5.Кисть; 6.Бумага; 7.Баночка для воды.</a:t>
            </a:r>
            <a:endParaRPr lang="ru-RU" dirty="0"/>
          </a:p>
        </p:txBody>
      </p:sp>
      <p:pic>
        <p:nvPicPr>
          <p:cNvPr id="5" name="Рисунок 4">
            <a:extLst>
              <a:ext uri="{FF2B5EF4-FFF2-40B4-BE49-F238E27FC236}">
                <a16:creationId xmlns:a16="http://schemas.microsoft.com/office/drawing/2014/main" id="{E18CE0D4-686E-47B0-BA39-4A6288FBC2C1}"/>
              </a:ext>
            </a:extLst>
          </p:cNvPr>
          <p:cNvPicPr>
            <a:picLocks noChangeAspect="1"/>
          </p:cNvPicPr>
          <p:nvPr/>
        </p:nvPicPr>
        <p:blipFill>
          <a:blip r:embed="rId2"/>
          <a:stretch>
            <a:fillRect/>
          </a:stretch>
        </p:blipFill>
        <p:spPr>
          <a:xfrm>
            <a:off x="685373" y="1354218"/>
            <a:ext cx="3051652" cy="2074961"/>
          </a:xfrm>
          <a:prstGeom prst="rect">
            <a:avLst/>
          </a:prstGeom>
        </p:spPr>
      </p:pic>
      <p:pic>
        <p:nvPicPr>
          <p:cNvPr id="6" name="Рисунок 5">
            <a:extLst>
              <a:ext uri="{FF2B5EF4-FFF2-40B4-BE49-F238E27FC236}">
                <a16:creationId xmlns:a16="http://schemas.microsoft.com/office/drawing/2014/main" id="{08BF156F-17DB-42E9-8164-9C7838600A7A}"/>
              </a:ext>
            </a:extLst>
          </p:cNvPr>
          <p:cNvPicPr>
            <a:picLocks noChangeAspect="1"/>
          </p:cNvPicPr>
          <p:nvPr/>
        </p:nvPicPr>
        <p:blipFill>
          <a:blip r:embed="rId3"/>
          <a:stretch>
            <a:fillRect/>
          </a:stretch>
        </p:blipFill>
        <p:spPr>
          <a:xfrm>
            <a:off x="2691491" y="3813184"/>
            <a:ext cx="3530600" cy="2647950"/>
          </a:xfrm>
          <a:prstGeom prst="rect">
            <a:avLst/>
          </a:prstGeom>
        </p:spPr>
      </p:pic>
    </p:spTree>
    <p:extLst>
      <p:ext uri="{BB962C8B-B14F-4D97-AF65-F5344CB8AC3E}">
        <p14:creationId xmlns:p14="http://schemas.microsoft.com/office/powerpoint/2010/main" val="255480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D8715B0-584F-43A2-9D14-CD05993C42E5}"/>
              </a:ext>
            </a:extLst>
          </p:cNvPr>
          <p:cNvSpPr/>
          <p:nvPr/>
        </p:nvSpPr>
        <p:spPr>
          <a:xfrm>
            <a:off x="4673861" y="348734"/>
            <a:ext cx="3474028" cy="461665"/>
          </a:xfrm>
          <a:prstGeom prst="rect">
            <a:avLst/>
          </a:prstGeom>
        </p:spPr>
        <p:txBody>
          <a:bodyPr wrap="none">
            <a:spAutoFit/>
          </a:bodyPr>
          <a:lstStyle/>
          <a:p>
            <a:r>
              <a:rPr lang="ru-RU" sz="2400" b="1" dirty="0"/>
              <a:t>Отпечатки</a:t>
            </a:r>
            <a:r>
              <a:rPr lang="ru-RU" dirty="0"/>
              <a:t> </a:t>
            </a:r>
            <a:r>
              <a:rPr lang="ru-RU" sz="2400" b="1" dirty="0"/>
              <a:t>«листики»</a:t>
            </a:r>
            <a:endParaRPr lang="ru-RU" b="1" dirty="0"/>
          </a:p>
        </p:txBody>
      </p:sp>
      <p:sp>
        <p:nvSpPr>
          <p:cNvPr id="3" name="Прямоугольник 2">
            <a:extLst>
              <a:ext uri="{FF2B5EF4-FFF2-40B4-BE49-F238E27FC236}">
                <a16:creationId xmlns:a16="http://schemas.microsoft.com/office/drawing/2014/main" id="{8AFC1E03-7018-4A36-BB13-821E8ACACA42}"/>
              </a:ext>
            </a:extLst>
          </p:cNvPr>
          <p:cNvSpPr/>
          <p:nvPr/>
        </p:nvSpPr>
        <p:spPr>
          <a:xfrm>
            <a:off x="7772399" y="931812"/>
            <a:ext cx="4086225" cy="3544937"/>
          </a:xfrm>
          <a:prstGeom prst="rect">
            <a:avLst/>
          </a:prstGeom>
        </p:spPr>
        <p:txBody>
          <a:bodyPr wrap="square">
            <a:spAutoFit/>
          </a:bodyPr>
          <a:lstStyle/>
          <a:p>
            <a:pPr algn="r"/>
            <a:r>
              <a:rPr lang="ru-RU" dirty="0"/>
              <a:t>Данная техника знакома многим. Чтобы отпечатать лист, можно использовать любую краску. Наносить краску надо на сторону с </a:t>
            </a:r>
            <a:r>
              <a:rPr lang="ru-RU" dirty="0">
                <a:latin typeface="Verdana" panose="020B0604030504040204" pitchFamily="34" charset="0"/>
                <a:ea typeface="Verdana" panose="020B0604030504040204" pitchFamily="34" charset="0"/>
              </a:rPr>
              <a:t>прожилками</a:t>
            </a:r>
            <a:r>
              <a:rPr lang="ru-RU" dirty="0"/>
              <a:t>. Затем окрашенной стороной лист прикладывается к бумаге, проглаживается. Через несколько секунд необходимо аккуратно поднять лист. На листе бумаги останется отпечаток листика.</a:t>
            </a:r>
          </a:p>
        </p:txBody>
      </p:sp>
      <p:sp>
        <p:nvSpPr>
          <p:cNvPr id="4" name="Прямоугольник 3">
            <a:extLst>
              <a:ext uri="{FF2B5EF4-FFF2-40B4-BE49-F238E27FC236}">
                <a16:creationId xmlns:a16="http://schemas.microsoft.com/office/drawing/2014/main" id="{39C25022-4812-450B-9A0A-EA32AAA424AC}"/>
              </a:ext>
            </a:extLst>
          </p:cNvPr>
          <p:cNvSpPr/>
          <p:nvPr/>
        </p:nvSpPr>
        <p:spPr>
          <a:xfrm>
            <a:off x="7772398" y="4598162"/>
            <a:ext cx="4086226" cy="923330"/>
          </a:xfrm>
          <a:prstGeom prst="rect">
            <a:avLst/>
          </a:prstGeom>
        </p:spPr>
        <p:txBody>
          <a:bodyPr wrap="square">
            <a:spAutoFit/>
          </a:bodyPr>
          <a:lstStyle/>
          <a:p>
            <a:pPr algn="r"/>
            <a:r>
              <a:rPr lang="ru-RU" b="1" dirty="0">
                <a:latin typeface="Verdana" panose="020B0604030504040204" pitchFamily="34" charset="0"/>
                <a:ea typeface="Verdana" panose="020B0604030504040204" pitchFamily="34" charset="0"/>
              </a:rPr>
              <a:t>Материалы</a:t>
            </a:r>
            <a:r>
              <a:rPr lang="ru-RU" dirty="0">
                <a:latin typeface="Verdana" panose="020B0604030504040204" pitchFamily="34" charset="0"/>
                <a:ea typeface="Verdana" panose="020B0604030504040204" pitchFamily="34" charset="0"/>
              </a:rPr>
              <a:t>: </a:t>
            </a:r>
          </a:p>
          <a:p>
            <a:pPr algn="r"/>
            <a:r>
              <a:rPr lang="ru-RU" dirty="0">
                <a:latin typeface="Verdana" panose="020B0604030504040204" pitchFamily="34" charset="0"/>
                <a:ea typeface="Verdana" panose="020B0604030504040204" pitchFamily="34" charset="0"/>
              </a:rPr>
              <a:t>1.Листик; 2.Краска; 3.Кисть; 4.Бумага; 5.Баночка для воды.</a:t>
            </a:r>
          </a:p>
        </p:txBody>
      </p:sp>
      <p:pic>
        <p:nvPicPr>
          <p:cNvPr id="5" name="Рисунок 4">
            <a:extLst>
              <a:ext uri="{FF2B5EF4-FFF2-40B4-BE49-F238E27FC236}">
                <a16:creationId xmlns:a16="http://schemas.microsoft.com/office/drawing/2014/main" id="{5E30210A-C837-4E2A-AAAC-DF5016218734}"/>
              </a:ext>
            </a:extLst>
          </p:cNvPr>
          <p:cNvPicPr>
            <a:picLocks noChangeAspect="1"/>
          </p:cNvPicPr>
          <p:nvPr/>
        </p:nvPicPr>
        <p:blipFill>
          <a:blip r:embed="rId2"/>
          <a:stretch>
            <a:fillRect/>
          </a:stretch>
        </p:blipFill>
        <p:spPr>
          <a:xfrm>
            <a:off x="784622" y="1259352"/>
            <a:ext cx="2389763" cy="2960223"/>
          </a:xfrm>
          <a:prstGeom prst="rect">
            <a:avLst/>
          </a:prstGeom>
        </p:spPr>
      </p:pic>
      <p:pic>
        <p:nvPicPr>
          <p:cNvPr id="6" name="Рисунок 5">
            <a:extLst>
              <a:ext uri="{FF2B5EF4-FFF2-40B4-BE49-F238E27FC236}">
                <a16:creationId xmlns:a16="http://schemas.microsoft.com/office/drawing/2014/main" id="{5AE733FE-704D-4FEF-95E1-C74DE88BD429}"/>
              </a:ext>
            </a:extLst>
          </p:cNvPr>
          <p:cNvPicPr>
            <a:picLocks noChangeAspect="1"/>
          </p:cNvPicPr>
          <p:nvPr/>
        </p:nvPicPr>
        <p:blipFill>
          <a:blip r:embed="rId3"/>
          <a:stretch>
            <a:fillRect/>
          </a:stretch>
        </p:blipFill>
        <p:spPr>
          <a:xfrm>
            <a:off x="3390900" y="3549043"/>
            <a:ext cx="3946964" cy="2960223"/>
          </a:xfrm>
          <a:prstGeom prst="rect">
            <a:avLst/>
          </a:prstGeom>
        </p:spPr>
      </p:pic>
    </p:spTree>
    <p:extLst>
      <p:ext uri="{BB962C8B-B14F-4D97-AF65-F5344CB8AC3E}">
        <p14:creationId xmlns:p14="http://schemas.microsoft.com/office/powerpoint/2010/main" val="1073647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D29E154-FF24-4FA8-B606-2A1BF999BCB0}"/>
              </a:ext>
            </a:extLst>
          </p:cNvPr>
          <p:cNvSpPr/>
          <p:nvPr/>
        </p:nvSpPr>
        <p:spPr>
          <a:xfrm>
            <a:off x="4107786" y="243959"/>
            <a:ext cx="4238661" cy="461665"/>
          </a:xfrm>
          <a:prstGeom prst="rect">
            <a:avLst/>
          </a:prstGeom>
        </p:spPr>
        <p:txBody>
          <a:bodyPr wrap="none">
            <a:spAutoFit/>
          </a:bodyPr>
          <a:lstStyle/>
          <a:p>
            <a:r>
              <a:rPr lang="ru-RU" sz="2400" b="1" dirty="0">
                <a:latin typeface="Verdana" panose="020B0604030504040204" pitchFamily="34" charset="0"/>
                <a:ea typeface="Verdana" panose="020B0604030504040204" pitchFamily="34" charset="0"/>
              </a:rPr>
              <a:t>Рисование ладошками</a:t>
            </a:r>
          </a:p>
        </p:txBody>
      </p:sp>
      <p:sp>
        <p:nvSpPr>
          <p:cNvPr id="3" name="Прямоугольник 2">
            <a:extLst>
              <a:ext uri="{FF2B5EF4-FFF2-40B4-BE49-F238E27FC236}">
                <a16:creationId xmlns:a16="http://schemas.microsoft.com/office/drawing/2014/main" id="{1D86CA40-CB69-4B80-95F0-B7C327EF2698}"/>
              </a:ext>
            </a:extLst>
          </p:cNvPr>
          <p:cNvSpPr/>
          <p:nvPr/>
        </p:nvSpPr>
        <p:spPr>
          <a:xfrm>
            <a:off x="7943850" y="1065937"/>
            <a:ext cx="4152900" cy="2862322"/>
          </a:xfrm>
          <a:prstGeom prst="rect">
            <a:avLst/>
          </a:prstGeom>
        </p:spPr>
        <p:txBody>
          <a:bodyPr wrap="square">
            <a:spAutoFit/>
          </a:bodyPr>
          <a:lstStyle/>
          <a:p>
            <a:pPr algn="r"/>
            <a:r>
              <a:rPr lang="ru-RU" dirty="0">
                <a:latin typeface="Verdana" panose="020B0604030504040204" pitchFamily="34" charset="0"/>
                <a:ea typeface="Verdana" panose="020B0604030504040204" pitchFamily="34" charset="0"/>
              </a:rPr>
              <a:t>Очень интересно и увлекательно рисовать цветными ладошками. Очень приятно и необычно раскрашивать свои ручки яркими цветами и оставлять свои отпечатки на листике бумаги. Рисование ладошками – это веселая игра для маленьких художников.</a:t>
            </a:r>
          </a:p>
        </p:txBody>
      </p:sp>
      <p:sp>
        <p:nvSpPr>
          <p:cNvPr id="4" name="Прямоугольник 3">
            <a:extLst>
              <a:ext uri="{FF2B5EF4-FFF2-40B4-BE49-F238E27FC236}">
                <a16:creationId xmlns:a16="http://schemas.microsoft.com/office/drawing/2014/main" id="{0F644F9B-BBBE-43B7-B27A-777A5B4FC7D2}"/>
              </a:ext>
            </a:extLst>
          </p:cNvPr>
          <p:cNvSpPr/>
          <p:nvPr/>
        </p:nvSpPr>
        <p:spPr>
          <a:xfrm>
            <a:off x="7943850" y="4220260"/>
            <a:ext cx="4152900" cy="1200329"/>
          </a:xfrm>
          <a:prstGeom prst="rect">
            <a:avLst/>
          </a:prstGeom>
        </p:spPr>
        <p:txBody>
          <a:bodyPr wrap="square">
            <a:spAutoFit/>
          </a:bodyPr>
          <a:lstStyle/>
          <a:p>
            <a:pPr algn="r"/>
            <a:r>
              <a:rPr lang="ru-RU" b="1" dirty="0">
                <a:latin typeface="Verdana" panose="020B0604030504040204" pitchFamily="34" charset="0"/>
                <a:ea typeface="Verdana" panose="020B0604030504040204" pitchFamily="34" charset="0"/>
              </a:rPr>
              <a:t>Материалы</a:t>
            </a:r>
            <a:r>
              <a:rPr lang="ru-RU" dirty="0">
                <a:latin typeface="Verdana" panose="020B0604030504040204" pitchFamily="34" charset="0"/>
                <a:ea typeface="Verdana" panose="020B0604030504040204" pitchFamily="34" charset="0"/>
              </a:rPr>
              <a:t>: </a:t>
            </a:r>
          </a:p>
          <a:p>
            <a:pPr algn="r"/>
            <a:r>
              <a:rPr lang="ru-RU" dirty="0">
                <a:latin typeface="Verdana" panose="020B0604030504040204" pitchFamily="34" charset="0"/>
                <a:ea typeface="Verdana" panose="020B0604030504040204" pitchFamily="34" charset="0"/>
              </a:rPr>
              <a:t>1.Пальчиковые краски; 2.Бумага; 3.Кисть; 4.Баночка для воды.</a:t>
            </a:r>
          </a:p>
        </p:txBody>
      </p:sp>
      <p:pic>
        <p:nvPicPr>
          <p:cNvPr id="5" name="Рисунок 4">
            <a:extLst>
              <a:ext uri="{FF2B5EF4-FFF2-40B4-BE49-F238E27FC236}">
                <a16:creationId xmlns:a16="http://schemas.microsoft.com/office/drawing/2014/main" id="{92BF8FF6-F86C-4B46-AC09-D4963907D42C}"/>
              </a:ext>
            </a:extLst>
          </p:cNvPr>
          <p:cNvPicPr>
            <a:picLocks noChangeAspect="1"/>
          </p:cNvPicPr>
          <p:nvPr/>
        </p:nvPicPr>
        <p:blipFill>
          <a:blip r:embed="rId2"/>
          <a:stretch>
            <a:fillRect/>
          </a:stretch>
        </p:blipFill>
        <p:spPr>
          <a:xfrm>
            <a:off x="606896" y="1390650"/>
            <a:ext cx="3759723" cy="2657654"/>
          </a:xfrm>
          <a:prstGeom prst="rect">
            <a:avLst/>
          </a:prstGeom>
        </p:spPr>
      </p:pic>
      <p:pic>
        <p:nvPicPr>
          <p:cNvPr id="6" name="Рисунок 5">
            <a:extLst>
              <a:ext uri="{FF2B5EF4-FFF2-40B4-BE49-F238E27FC236}">
                <a16:creationId xmlns:a16="http://schemas.microsoft.com/office/drawing/2014/main" id="{B9BB216C-53B7-4B24-9E3D-F55855F05ADC}"/>
              </a:ext>
            </a:extLst>
          </p:cNvPr>
          <p:cNvPicPr>
            <a:picLocks noChangeAspect="1"/>
          </p:cNvPicPr>
          <p:nvPr/>
        </p:nvPicPr>
        <p:blipFill>
          <a:blip r:embed="rId3"/>
          <a:stretch>
            <a:fillRect/>
          </a:stretch>
        </p:blipFill>
        <p:spPr>
          <a:xfrm>
            <a:off x="2392045" y="4143375"/>
            <a:ext cx="4392295" cy="2470666"/>
          </a:xfrm>
          <a:prstGeom prst="rect">
            <a:avLst/>
          </a:prstGeom>
        </p:spPr>
      </p:pic>
    </p:spTree>
    <p:extLst>
      <p:ext uri="{BB962C8B-B14F-4D97-AF65-F5344CB8AC3E}">
        <p14:creationId xmlns:p14="http://schemas.microsoft.com/office/powerpoint/2010/main" val="357815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A836A03-A91B-426C-9B06-115F9D1C6E4A}"/>
              </a:ext>
            </a:extLst>
          </p:cNvPr>
          <p:cNvSpPr/>
          <p:nvPr/>
        </p:nvSpPr>
        <p:spPr>
          <a:xfrm>
            <a:off x="3522361" y="472559"/>
            <a:ext cx="5751896" cy="400110"/>
          </a:xfrm>
          <a:prstGeom prst="rect">
            <a:avLst/>
          </a:prstGeom>
        </p:spPr>
        <p:txBody>
          <a:bodyPr wrap="none">
            <a:spAutoFit/>
          </a:bodyPr>
          <a:lstStyle/>
          <a:p>
            <a:r>
              <a:rPr lang="ru-RU" sz="2000" b="1" dirty="0">
                <a:latin typeface="Verdana" panose="020B0604030504040204" pitchFamily="34" charset="0"/>
                <a:ea typeface="Verdana" panose="020B0604030504040204" pitchFamily="34" charset="0"/>
              </a:rPr>
              <a:t>РИСОВАНИЕ МЫЛЬНЫМИ ПУЗЫРЯМИ</a:t>
            </a:r>
          </a:p>
        </p:txBody>
      </p:sp>
      <p:sp>
        <p:nvSpPr>
          <p:cNvPr id="3" name="Прямоугольник 2">
            <a:extLst>
              <a:ext uri="{FF2B5EF4-FFF2-40B4-BE49-F238E27FC236}">
                <a16:creationId xmlns:a16="http://schemas.microsoft.com/office/drawing/2014/main" id="{606311FB-99FD-42AA-BDA7-C9F20C3B530B}"/>
              </a:ext>
            </a:extLst>
          </p:cNvPr>
          <p:cNvSpPr/>
          <p:nvPr/>
        </p:nvSpPr>
        <p:spPr>
          <a:xfrm>
            <a:off x="7886700" y="1127463"/>
            <a:ext cx="4133850" cy="3139321"/>
          </a:xfrm>
          <a:prstGeom prst="rect">
            <a:avLst/>
          </a:prstGeom>
        </p:spPr>
        <p:txBody>
          <a:bodyPr wrap="square">
            <a:spAutoFit/>
          </a:bodyPr>
          <a:lstStyle/>
          <a:p>
            <a:pPr algn="r"/>
            <a:r>
              <a:rPr lang="ru-RU" dirty="0">
                <a:latin typeface="Verdana" panose="020B0604030504040204" pitchFamily="34" charset="0"/>
                <a:ea typeface="Verdana" panose="020B0604030504040204" pitchFamily="34" charset="0"/>
              </a:rPr>
              <a:t>Рисовать можно и мыльными пузырями. Для этого в стакан с водой надо добавить любой мыльный раствор и краску. С помощью трубочки </a:t>
            </a:r>
            <a:r>
              <a:rPr lang="ru-RU" dirty="0" err="1">
                <a:latin typeface="Verdana" panose="020B0604030504040204" pitchFamily="34" charset="0"/>
                <a:ea typeface="Verdana" panose="020B0604030504040204" pitchFamily="34" charset="0"/>
              </a:rPr>
              <a:t>набулькать</a:t>
            </a:r>
            <a:r>
              <a:rPr lang="ru-RU" dirty="0">
                <a:latin typeface="Verdana" panose="020B0604030504040204" pitchFamily="34" charset="0"/>
                <a:ea typeface="Verdana" panose="020B0604030504040204" pitchFamily="34" charset="0"/>
              </a:rPr>
              <a:t> много пены. На пузыри прислонить бумагу. Когда станут проявляться первые узоры, можно поднимать бумагу. Пузырчатые узоры готовы.</a:t>
            </a:r>
          </a:p>
        </p:txBody>
      </p:sp>
      <p:sp>
        <p:nvSpPr>
          <p:cNvPr id="4" name="Прямоугольник 3">
            <a:extLst>
              <a:ext uri="{FF2B5EF4-FFF2-40B4-BE49-F238E27FC236}">
                <a16:creationId xmlns:a16="http://schemas.microsoft.com/office/drawing/2014/main" id="{C65CAF15-307D-4C04-9C73-D80863BCDC35}"/>
              </a:ext>
            </a:extLst>
          </p:cNvPr>
          <p:cNvSpPr/>
          <p:nvPr/>
        </p:nvSpPr>
        <p:spPr>
          <a:xfrm>
            <a:off x="7886700" y="4686985"/>
            <a:ext cx="4305300" cy="1200329"/>
          </a:xfrm>
          <a:prstGeom prst="rect">
            <a:avLst/>
          </a:prstGeom>
        </p:spPr>
        <p:txBody>
          <a:bodyPr wrap="square">
            <a:spAutoFit/>
          </a:bodyPr>
          <a:lstStyle/>
          <a:p>
            <a:pPr algn="r"/>
            <a:r>
              <a:rPr lang="ru-RU" b="1" dirty="0">
                <a:latin typeface="Verdana" panose="020B0604030504040204" pitchFamily="34" charset="0"/>
                <a:ea typeface="Verdana" panose="020B0604030504040204" pitchFamily="34" charset="0"/>
              </a:rPr>
              <a:t>Материалы</a:t>
            </a:r>
            <a:r>
              <a:rPr lang="ru-RU" dirty="0">
                <a:latin typeface="Verdana" panose="020B0604030504040204" pitchFamily="34" charset="0"/>
                <a:ea typeface="Verdana" panose="020B0604030504040204" pitchFamily="34" charset="0"/>
              </a:rPr>
              <a:t>: </a:t>
            </a:r>
          </a:p>
          <a:p>
            <a:pPr algn="r"/>
            <a:r>
              <a:rPr lang="ru-RU" dirty="0">
                <a:latin typeface="Verdana" panose="020B0604030504040204" pitchFamily="34" charset="0"/>
                <a:ea typeface="Verdana" panose="020B0604030504040204" pitchFamily="34" charset="0"/>
              </a:rPr>
              <a:t>1.Стакан с водой; 2.Краска; 3.Мыльный раствор; 4.Трубочка; 5.Бумага</a:t>
            </a:r>
          </a:p>
        </p:txBody>
      </p:sp>
      <p:pic>
        <p:nvPicPr>
          <p:cNvPr id="5" name="Рисунок 4">
            <a:extLst>
              <a:ext uri="{FF2B5EF4-FFF2-40B4-BE49-F238E27FC236}">
                <a16:creationId xmlns:a16="http://schemas.microsoft.com/office/drawing/2014/main" id="{E8CD5B43-6F9D-40DE-9D51-3BF163DD8648}"/>
              </a:ext>
            </a:extLst>
          </p:cNvPr>
          <p:cNvPicPr>
            <a:picLocks noChangeAspect="1"/>
          </p:cNvPicPr>
          <p:nvPr/>
        </p:nvPicPr>
        <p:blipFill>
          <a:blip r:embed="rId2"/>
          <a:stretch>
            <a:fillRect/>
          </a:stretch>
        </p:blipFill>
        <p:spPr>
          <a:xfrm>
            <a:off x="685462" y="1662882"/>
            <a:ext cx="3419813" cy="2413818"/>
          </a:xfrm>
          <a:prstGeom prst="rect">
            <a:avLst/>
          </a:prstGeom>
        </p:spPr>
      </p:pic>
      <p:pic>
        <p:nvPicPr>
          <p:cNvPr id="7" name="Рисунок 6">
            <a:extLst>
              <a:ext uri="{FF2B5EF4-FFF2-40B4-BE49-F238E27FC236}">
                <a16:creationId xmlns:a16="http://schemas.microsoft.com/office/drawing/2014/main" id="{44BA1A68-12EA-4307-9DCB-8BE9CD60C9BF}"/>
              </a:ext>
            </a:extLst>
          </p:cNvPr>
          <p:cNvPicPr>
            <a:picLocks noChangeAspect="1"/>
          </p:cNvPicPr>
          <p:nvPr/>
        </p:nvPicPr>
        <p:blipFill>
          <a:blip r:embed="rId3"/>
          <a:stretch>
            <a:fillRect/>
          </a:stretch>
        </p:blipFill>
        <p:spPr>
          <a:xfrm>
            <a:off x="4305301" y="3137416"/>
            <a:ext cx="3248025" cy="3248025"/>
          </a:xfrm>
          <a:prstGeom prst="rect">
            <a:avLst/>
          </a:prstGeom>
        </p:spPr>
      </p:pic>
    </p:spTree>
    <p:extLst>
      <p:ext uri="{BB962C8B-B14F-4D97-AF65-F5344CB8AC3E}">
        <p14:creationId xmlns:p14="http://schemas.microsoft.com/office/powerpoint/2010/main" val="180869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28EE299-A35C-4BFE-97A5-6484EBA6C80E}"/>
              </a:ext>
            </a:extLst>
          </p:cNvPr>
          <p:cNvSpPr/>
          <p:nvPr/>
        </p:nvSpPr>
        <p:spPr>
          <a:xfrm>
            <a:off x="4192273" y="358259"/>
            <a:ext cx="3807453" cy="461665"/>
          </a:xfrm>
          <a:prstGeom prst="rect">
            <a:avLst/>
          </a:prstGeom>
        </p:spPr>
        <p:txBody>
          <a:bodyPr wrap="none">
            <a:spAutoFit/>
          </a:bodyPr>
          <a:lstStyle/>
          <a:p>
            <a:r>
              <a:rPr lang="ru-RU" sz="2400" b="1" dirty="0">
                <a:latin typeface="Verdana" panose="020B0604030504040204" pitchFamily="34" charset="0"/>
                <a:ea typeface="Verdana" panose="020B0604030504040204" pitchFamily="34" charset="0"/>
              </a:rPr>
              <a:t>РИСОВАНИЕ СОЛЬЮ</a:t>
            </a:r>
          </a:p>
        </p:txBody>
      </p:sp>
      <p:sp>
        <p:nvSpPr>
          <p:cNvPr id="3" name="Прямоугольник 2">
            <a:extLst>
              <a:ext uri="{FF2B5EF4-FFF2-40B4-BE49-F238E27FC236}">
                <a16:creationId xmlns:a16="http://schemas.microsoft.com/office/drawing/2014/main" id="{DE1EF5C1-AE98-470F-9E76-B1C97E899360}"/>
              </a:ext>
            </a:extLst>
          </p:cNvPr>
          <p:cNvSpPr/>
          <p:nvPr/>
        </p:nvSpPr>
        <p:spPr>
          <a:xfrm>
            <a:off x="7896225" y="1103262"/>
            <a:ext cx="4095750" cy="3693319"/>
          </a:xfrm>
          <a:prstGeom prst="rect">
            <a:avLst/>
          </a:prstGeom>
        </p:spPr>
        <p:txBody>
          <a:bodyPr wrap="square">
            <a:spAutoFit/>
          </a:bodyPr>
          <a:lstStyle/>
          <a:p>
            <a:pPr algn="r"/>
            <a:r>
              <a:rPr lang="ru-RU" dirty="0">
                <a:latin typeface="Verdana" panose="020B0604030504040204" pitchFamily="34" charset="0"/>
                <a:ea typeface="Verdana" panose="020B0604030504040204" pitchFamily="34" charset="0"/>
              </a:rPr>
              <a:t>Соль придает рисунку причудливые узоры. При изображении любого пейзажа или яркого фона можно использовать соль, чтобы придать фону рисунка красивую текстуру. Фон необходимо посыпать солью, пока краска еще не высохла. Когда краска подсохнет, просто стряхните остатки соли. На их месте останутся необычные светлые пятнышки.</a:t>
            </a:r>
          </a:p>
        </p:txBody>
      </p:sp>
      <p:sp>
        <p:nvSpPr>
          <p:cNvPr id="4" name="Прямоугольник 3">
            <a:extLst>
              <a:ext uri="{FF2B5EF4-FFF2-40B4-BE49-F238E27FC236}">
                <a16:creationId xmlns:a16="http://schemas.microsoft.com/office/drawing/2014/main" id="{84A08D8C-0A98-4B87-BC18-A981786A4B38}"/>
              </a:ext>
            </a:extLst>
          </p:cNvPr>
          <p:cNvSpPr/>
          <p:nvPr/>
        </p:nvSpPr>
        <p:spPr>
          <a:xfrm>
            <a:off x="7999725" y="4756753"/>
            <a:ext cx="3992249" cy="1200329"/>
          </a:xfrm>
          <a:prstGeom prst="rect">
            <a:avLst/>
          </a:prstGeom>
        </p:spPr>
        <p:txBody>
          <a:bodyPr wrap="square">
            <a:spAutoFit/>
          </a:bodyPr>
          <a:lstStyle/>
          <a:p>
            <a:pPr algn="r"/>
            <a:endParaRPr lang="ru-RU" b="1" dirty="0">
              <a:solidFill>
                <a:srgbClr val="111111"/>
              </a:solidFill>
              <a:latin typeface="Verdana" panose="020B0604030504040204" pitchFamily="34" charset="0"/>
            </a:endParaRPr>
          </a:p>
          <a:p>
            <a:pPr algn="r"/>
            <a:r>
              <a:rPr lang="ru-RU" b="1" dirty="0">
                <a:solidFill>
                  <a:srgbClr val="111111"/>
                </a:solidFill>
                <a:latin typeface="Verdana" panose="020B0604030504040204" pitchFamily="34" charset="0"/>
              </a:rPr>
              <a:t>Материалы:</a:t>
            </a:r>
            <a:r>
              <a:rPr lang="ru-RU" dirty="0">
                <a:solidFill>
                  <a:srgbClr val="555555"/>
                </a:solidFill>
                <a:latin typeface="Verdana" panose="020B0604030504040204" pitchFamily="34" charset="0"/>
              </a:rPr>
              <a:t> </a:t>
            </a:r>
          </a:p>
          <a:p>
            <a:pPr algn="r"/>
            <a:r>
              <a:rPr lang="ru-RU" dirty="0">
                <a:solidFill>
                  <a:srgbClr val="555555"/>
                </a:solidFill>
                <a:latin typeface="Verdana" panose="020B0604030504040204" pitchFamily="34" charset="0"/>
              </a:rPr>
              <a:t>1.Соль; 2.Краска; 3.Кисть; 4.Бумага; 5.Баночка для воды.</a:t>
            </a:r>
            <a:endParaRPr lang="ru-RU" dirty="0"/>
          </a:p>
        </p:txBody>
      </p:sp>
      <p:pic>
        <p:nvPicPr>
          <p:cNvPr id="2050" name="Picture 2">
            <a:extLst>
              <a:ext uri="{FF2B5EF4-FFF2-40B4-BE49-F238E27FC236}">
                <a16:creationId xmlns:a16="http://schemas.microsoft.com/office/drawing/2014/main" id="{BEF3331D-C350-4539-A920-090FDFAB5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390650"/>
            <a:ext cx="409575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B89E585-693A-41A4-B338-2C05C2436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3824465"/>
            <a:ext cx="3757613"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7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BCAF6DA-0705-4B1C-A51D-74FC7AE3F301}"/>
              </a:ext>
            </a:extLst>
          </p:cNvPr>
          <p:cNvSpPr/>
          <p:nvPr/>
        </p:nvSpPr>
        <p:spPr>
          <a:xfrm>
            <a:off x="4707989" y="107930"/>
            <a:ext cx="3106941" cy="461665"/>
          </a:xfrm>
          <a:prstGeom prst="rect">
            <a:avLst/>
          </a:prstGeom>
        </p:spPr>
        <p:txBody>
          <a:bodyPr wrap="none">
            <a:spAutoFit/>
          </a:bodyPr>
          <a:lstStyle/>
          <a:p>
            <a:pPr fontAlgn="base"/>
            <a:r>
              <a:rPr lang="ru-RU" sz="2400" b="1" cap="all" dirty="0">
                <a:solidFill>
                  <a:srgbClr val="000000"/>
                </a:solidFill>
                <a:latin typeface="Verdana" panose="020B0604030504040204" pitchFamily="34" charset="0"/>
              </a:rPr>
              <a:t>КЛЯКСОГРАФИЯ</a:t>
            </a:r>
            <a:endParaRPr lang="ru-RU" sz="2400" b="1" i="0" cap="all" dirty="0">
              <a:solidFill>
                <a:srgbClr val="000000"/>
              </a:solidFill>
              <a:effectLst/>
              <a:latin typeface="Verdana" panose="020B0604030504040204" pitchFamily="34" charset="0"/>
            </a:endParaRPr>
          </a:p>
        </p:txBody>
      </p:sp>
      <p:sp>
        <p:nvSpPr>
          <p:cNvPr id="3" name="Прямоугольник 2">
            <a:extLst>
              <a:ext uri="{FF2B5EF4-FFF2-40B4-BE49-F238E27FC236}">
                <a16:creationId xmlns:a16="http://schemas.microsoft.com/office/drawing/2014/main" id="{60659722-3F4C-4D8E-87CB-D77F1F764685}"/>
              </a:ext>
            </a:extLst>
          </p:cNvPr>
          <p:cNvSpPr/>
          <p:nvPr/>
        </p:nvSpPr>
        <p:spPr>
          <a:xfrm>
            <a:off x="6315076" y="771942"/>
            <a:ext cx="5724524" cy="4524315"/>
          </a:xfrm>
          <a:prstGeom prst="rect">
            <a:avLst/>
          </a:prstGeom>
        </p:spPr>
        <p:txBody>
          <a:bodyPr wrap="square">
            <a:spAutoFit/>
          </a:bodyPr>
          <a:lstStyle/>
          <a:p>
            <a:pPr algn="r" fontAlgn="base"/>
            <a:r>
              <a:rPr lang="ru-RU" dirty="0">
                <a:solidFill>
                  <a:srgbClr val="555555"/>
                </a:solidFill>
                <a:latin typeface="Verdana" panose="020B0604030504040204" pitchFamily="34" charset="0"/>
              </a:rPr>
              <a:t>Нетрадиционная техника рисования "</a:t>
            </a:r>
            <a:r>
              <a:rPr lang="ru-RU" dirty="0" err="1">
                <a:solidFill>
                  <a:srgbClr val="555555"/>
                </a:solidFill>
                <a:latin typeface="Verdana" panose="020B0604030504040204" pitchFamily="34" charset="0"/>
              </a:rPr>
              <a:t>кляксография</a:t>
            </a:r>
            <a:r>
              <a:rPr lang="ru-RU" dirty="0">
                <a:solidFill>
                  <a:srgbClr val="555555"/>
                </a:solidFill>
                <a:latin typeface="Verdana" panose="020B0604030504040204" pitchFamily="34" charset="0"/>
              </a:rPr>
              <a:t>" (выдувание трубочкой) - это очередное волшебство творческих занятий. Такое занятие для детей очень увлекательно, интересно и очень полезное.</a:t>
            </a:r>
          </a:p>
          <a:p>
            <a:pPr algn="r" fontAlgn="base"/>
            <a:r>
              <a:rPr lang="ru-RU" dirty="0">
                <a:solidFill>
                  <a:srgbClr val="555555"/>
                </a:solidFill>
                <a:latin typeface="Verdana" panose="020B0604030504040204" pitchFamily="34" charset="0"/>
              </a:rPr>
              <a:t>Так, как выдувание через соломинку укрепляет здоровье: силу лёгких и дыхательную систему ребёнка в целом.</a:t>
            </a:r>
          </a:p>
          <a:p>
            <a:pPr algn="r" fontAlgn="base"/>
            <a:r>
              <a:rPr lang="ru-RU" dirty="0">
                <a:solidFill>
                  <a:srgbClr val="555555"/>
                </a:solidFill>
                <a:latin typeface="Verdana" panose="020B0604030504040204" pitchFamily="34" charset="0"/>
              </a:rPr>
              <a:t>Для создания волшебной картинки потребуется большая клякса, на которую нужно дуть, дуть, дуть ... до тех пор, пока на листе бумаги не появится замысловатый рисунок. Когда странный рисунок готов, ему можно подрисовать детали: листики, если получилось дерево; глазки, если получилось волшебное существо.</a:t>
            </a:r>
            <a:endParaRPr lang="ru-RU" b="0" i="0" dirty="0">
              <a:solidFill>
                <a:srgbClr val="555555"/>
              </a:solidFill>
              <a:effectLst/>
              <a:latin typeface="Verdana" panose="020B0604030504040204" pitchFamily="34" charset="0"/>
            </a:endParaRPr>
          </a:p>
        </p:txBody>
      </p:sp>
      <p:sp>
        <p:nvSpPr>
          <p:cNvPr id="4" name="Прямоугольник 3">
            <a:extLst>
              <a:ext uri="{FF2B5EF4-FFF2-40B4-BE49-F238E27FC236}">
                <a16:creationId xmlns:a16="http://schemas.microsoft.com/office/drawing/2014/main" id="{AB75572C-1A47-4F08-B99F-A1195A0BC6FB}"/>
              </a:ext>
            </a:extLst>
          </p:cNvPr>
          <p:cNvSpPr/>
          <p:nvPr/>
        </p:nvSpPr>
        <p:spPr>
          <a:xfrm>
            <a:off x="6610348" y="5498604"/>
            <a:ext cx="5343525" cy="923330"/>
          </a:xfrm>
          <a:prstGeom prst="rect">
            <a:avLst/>
          </a:prstGeom>
        </p:spPr>
        <p:txBody>
          <a:bodyPr wrap="square">
            <a:spAutoFit/>
          </a:bodyPr>
          <a:lstStyle/>
          <a:p>
            <a:pPr algn="r"/>
            <a:r>
              <a:rPr lang="ru-RU" b="1" dirty="0">
                <a:solidFill>
                  <a:srgbClr val="111111"/>
                </a:solidFill>
                <a:latin typeface="Verdana" panose="020B0604030504040204" pitchFamily="34" charset="0"/>
              </a:rPr>
              <a:t>Материалы:</a:t>
            </a:r>
            <a:r>
              <a:rPr lang="ru-RU" dirty="0">
                <a:solidFill>
                  <a:srgbClr val="555555"/>
                </a:solidFill>
                <a:latin typeface="Verdana" panose="020B0604030504040204" pitchFamily="34" charset="0"/>
              </a:rPr>
              <a:t> </a:t>
            </a:r>
          </a:p>
          <a:p>
            <a:pPr algn="r"/>
            <a:r>
              <a:rPr lang="ru-RU" dirty="0">
                <a:solidFill>
                  <a:srgbClr val="555555"/>
                </a:solidFill>
                <a:latin typeface="Verdana" panose="020B0604030504040204" pitchFamily="34" charset="0"/>
              </a:rPr>
              <a:t>1.Акварель; 2.Трубочка; 3.Кисть; 4.Бумага; 5.Баночка для воды.</a:t>
            </a:r>
            <a:endParaRPr lang="ru-RU" dirty="0"/>
          </a:p>
        </p:txBody>
      </p:sp>
      <p:pic>
        <p:nvPicPr>
          <p:cNvPr id="3074" name="Picture 2">
            <a:extLst>
              <a:ext uri="{FF2B5EF4-FFF2-40B4-BE49-F238E27FC236}">
                <a16:creationId xmlns:a16="http://schemas.microsoft.com/office/drawing/2014/main" id="{324F4359-89E6-4D4D-AE2D-B09CD6233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03" y="1333501"/>
            <a:ext cx="3481218"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A408502-BD8F-40D4-9D60-D225D1AA8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246" y="2707184"/>
            <a:ext cx="2112504"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01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D6F48AE-4D4C-4105-BA51-5B9DC956CBA5}"/>
              </a:ext>
            </a:extLst>
          </p:cNvPr>
          <p:cNvSpPr/>
          <p:nvPr/>
        </p:nvSpPr>
        <p:spPr>
          <a:xfrm>
            <a:off x="4481829" y="358259"/>
            <a:ext cx="2869696" cy="461665"/>
          </a:xfrm>
          <a:prstGeom prst="rect">
            <a:avLst/>
          </a:prstGeom>
        </p:spPr>
        <p:txBody>
          <a:bodyPr wrap="none">
            <a:spAutoFit/>
          </a:bodyPr>
          <a:lstStyle/>
          <a:p>
            <a:pPr fontAlgn="base"/>
            <a:r>
              <a:rPr lang="ru-RU" sz="2400" b="1" cap="all" dirty="0">
                <a:solidFill>
                  <a:srgbClr val="000000"/>
                </a:solidFill>
                <a:latin typeface="Verdana" panose="020B0604030504040204" pitchFamily="34" charset="0"/>
              </a:rPr>
              <a:t>НИТКОГРАФИЯ</a:t>
            </a:r>
            <a:endParaRPr lang="ru-RU" sz="2400" b="1" i="0" cap="all" dirty="0">
              <a:solidFill>
                <a:srgbClr val="000000"/>
              </a:solidFill>
              <a:effectLst/>
              <a:latin typeface="Verdana" panose="020B0604030504040204" pitchFamily="34" charset="0"/>
            </a:endParaRPr>
          </a:p>
        </p:txBody>
      </p:sp>
      <p:sp>
        <p:nvSpPr>
          <p:cNvPr id="3" name="Прямоугольник 2">
            <a:extLst>
              <a:ext uri="{FF2B5EF4-FFF2-40B4-BE49-F238E27FC236}">
                <a16:creationId xmlns:a16="http://schemas.microsoft.com/office/drawing/2014/main" id="{C51C63DE-5E44-44B9-B354-8C6CC918CF75}"/>
              </a:ext>
            </a:extLst>
          </p:cNvPr>
          <p:cNvSpPr/>
          <p:nvPr/>
        </p:nvSpPr>
        <p:spPr>
          <a:xfrm>
            <a:off x="7629525" y="921514"/>
            <a:ext cx="4562475" cy="3955286"/>
          </a:xfrm>
          <a:prstGeom prst="rect">
            <a:avLst/>
          </a:prstGeom>
        </p:spPr>
        <p:txBody>
          <a:bodyPr wrap="square">
            <a:spAutoFit/>
          </a:bodyPr>
          <a:lstStyle/>
          <a:p>
            <a:pPr algn="r"/>
            <a:r>
              <a:rPr lang="ru-RU" dirty="0">
                <a:solidFill>
                  <a:srgbClr val="555555"/>
                </a:solidFill>
                <a:latin typeface="Verdana" panose="020B0604030504040204" pitchFamily="34" charset="0"/>
              </a:rPr>
              <a:t>Техники рисования при помощи «волшебной ниточки». Необходимо опустить ниточки в краску так, чтобы они хорошо пропитались краской. Затем их нужно положить на бумагу так, чтобы с двух сторон листа бумаги выступали кончики нитки по 5-10см. Ниточки накрываются другим листом бумаги. Верхний лист придерживается руками. Нитки разводятся в разном направления. Верхний лист поднимается. Необычная картинка готова.</a:t>
            </a:r>
            <a:endParaRPr lang="ru-RU" dirty="0"/>
          </a:p>
        </p:txBody>
      </p:sp>
      <p:sp>
        <p:nvSpPr>
          <p:cNvPr id="4" name="Прямоугольник 3">
            <a:extLst>
              <a:ext uri="{FF2B5EF4-FFF2-40B4-BE49-F238E27FC236}">
                <a16:creationId xmlns:a16="http://schemas.microsoft.com/office/drawing/2014/main" id="{CB293C69-51C5-4E56-A0D8-A09032059594}"/>
              </a:ext>
            </a:extLst>
          </p:cNvPr>
          <p:cNvSpPr/>
          <p:nvPr/>
        </p:nvSpPr>
        <p:spPr>
          <a:xfrm>
            <a:off x="7820025" y="5096560"/>
            <a:ext cx="4200525" cy="923330"/>
          </a:xfrm>
          <a:prstGeom prst="rect">
            <a:avLst/>
          </a:prstGeom>
        </p:spPr>
        <p:txBody>
          <a:bodyPr wrap="square">
            <a:spAutoFit/>
          </a:bodyPr>
          <a:lstStyle/>
          <a:p>
            <a:pPr algn="r"/>
            <a:r>
              <a:rPr lang="ru-RU" b="1" dirty="0">
                <a:solidFill>
                  <a:srgbClr val="111111"/>
                </a:solidFill>
                <a:latin typeface="Verdana" panose="020B0604030504040204" pitchFamily="34" charset="0"/>
              </a:rPr>
              <a:t>Материалы:</a:t>
            </a:r>
            <a:r>
              <a:rPr lang="ru-RU" dirty="0">
                <a:solidFill>
                  <a:srgbClr val="555555"/>
                </a:solidFill>
                <a:latin typeface="Verdana" panose="020B0604030504040204" pitchFamily="34" charset="0"/>
              </a:rPr>
              <a:t> </a:t>
            </a:r>
          </a:p>
          <a:p>
            <a:pPr algn="r"/>
            <a:r>
              <a:rPr lang="ru-RU" dirty="0">
                <a:solidFill>
                  <a:srgbClr val="555555"/>
                </a:solidFill>
                <a:latin typeface="Verdana" panose="020B0604030504040204" pitchFamily="34" charset="0"/>
              </a:rPr>
              <a:t>1.Нить; 2.Краска; 3.Бумага; 4.Баночка для воды.</a:t>
            </a:r>
            <a:endParaRPr lang="ru-RU" dirty="0"/>
          </a:p>
        </p:txBody>
      </p:sp>
      <p:pic>
        <p:nvPicPr>
          <p:cNvPr id="4098" name="Picture 2" descr="Ниткография">
            <a:extLst>
              <a:ext uri="{FF2B5EF4-FFF2-40B4-BE49-F238E27FC236}">
                <a16:creationId xmlns:a16="http://schemas.microsoft.com/office/drawing/2014/main" id="{05743D69-99D1-442A-8A21-BE0D43CDC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47040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F7AEA99-01A3-4878-B1BB-1CBC3E9EF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839" y="3299206"/>
            <a:ext cx="3371700" cy="253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21277"/>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2799</TotalTime>
  <Words>899</Words>
  <Application>Microsoft Office PowerPoint</Application>
  <PresentationFormat>Широкоэкранный</PresentationFormat>
  <Paragraphs>54</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Century Gothic</vt:lpstr>
      <vt:lpstr>Verdana</vt:lpstr>
      <vt:lpstr>Wingdings 3</vt:lpstr>
      <vt:lpstr>Легкий дым</vt:lpstr>
      <vt:lpstr>Нетрадиционные техники рисования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Нетрадиционные техники рисования</dc:title>
  <dc:creator>Екатерина Петряева</dc:creator>
  <cp:lastModifiedBy>Екатерина Петряева</cp:lastModifiedBy>
  <cp:revision>11</cp:revision>
  <dcterms:created xsi:type="dcterms:W3CDTF">2020-04-17T10:39:14Z</dcterms:created>
  <dcterms:modified xsi:type="dcterms:W3CDTF">2020-04-22T11:35:28Z</dcterms:modified>
</cp:coreProperties>
</file>