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</p:sldMasterIdLst>
  <p:sldIdLst>
    <p:sldId id="277" r:id="rId19"/>
    <p:sldId id="257" r:id="rId20"/>
    <p:sldId id="279" r:id="rId21"/>
    <p:sldId id="259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80" r:id="rId32"/>
    <p:sldId id="270" r:id="rId33"/>
    <p:sldId id="271" r:id="rId34"/>
    <p:sldId id="272" r:id="rId35"/>
    <p:sldId id="273" r:id="rId36"/>
    <p:sldId id="274" r:id="rId37"/>
    <p:sldId id="275" r:id="rId38"/>
    <p:sldId id="258" r:id="rId39"/>
    <p:sldId id="27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854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399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92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831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776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035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154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515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471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077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670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12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607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1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839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966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97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893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50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358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392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804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423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6880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449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217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364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610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504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39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29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2266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660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244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061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7845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29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593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09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88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51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8794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481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5432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338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078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68072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698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7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0660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5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31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736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4062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8823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466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943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6063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773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7363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7289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884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88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3817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830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003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514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44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365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55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145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9624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3133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88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7712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952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34873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25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0848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4751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469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735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02149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478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86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5964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4334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451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0609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6138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84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3170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6893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8701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285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46777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5252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425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4799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2606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9555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2178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2484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5671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6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88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48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62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92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64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45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7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46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7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05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27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30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17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214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14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01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61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01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2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01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38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18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79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26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58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596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96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72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9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05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95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287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270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374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81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8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04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6193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656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3061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8436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682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822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549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808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812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4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272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676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129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69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603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4382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7481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146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5582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5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170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1041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565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569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678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31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075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275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487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65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531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664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8060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104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947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785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575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639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390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4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1839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786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7974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8775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754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3257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3151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9303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4151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3752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5183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038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6927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289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0455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5510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7041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5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57.jpeg"/><Relationship Id="rId5" Type="http://schemas.openxmlformats.org/officeDocument/2006/relationships/image" Target="../media/image15.pn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e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15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15.pn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7560" y="1784565"/>
            <a:ext cx="6246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Bahnschrift Condensed" pitchFamily="34" charset="0"/>
                <a:ea typeface="+mj-ea"/>
                <a:cs typeface="+mj-cs"/>
              </a:rPr>
              <a:t>Лексическая тема: «Лето».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C:\Users\Vadim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2348880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Лексическая тема: </a:t>
            </a:r>
            <a:r>
              <a:rPr lang="ru-RU" sz="5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«Лето».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Детский сад «Солнышко» |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9" y="116632"/>
            <a:ext cx="2468216" cy="24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441325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Четвёртый лишний.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предложений с союзом потому что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2" descr="https://ds05.infourok.ru/uploads/ex/066a/000c7601-e18cfbf6/hello_html_5df6818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908720"/>
            <a:ext cx="2368550" cy="2370137"/>
          </a:xfrm>
          <a:noFill/>
        </p:spPr>
      </p:pic>
      <p:pic>
        <p:nvPicPr>
          <p:cNvPr id="13316" name="Picture 4" descr="https://is4-ssl.mzstatic.com/image/thumb/Purple4/v4/7f/46/27/7f4627e3-1fa9-0e6c-8410-5b07e4beb54b/mzl.dwlmmmtz.png/1080x800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08720"/>
            <a:ext cx="247015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https://st.depositphotos.com/1353542/3799/i/950/depositphotos_37996003-stock-photo-equipment-for-skiers-skis-boo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2382838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https://i.pinimg.com/736x/66/3e/a2/663ea2fd49bf3f304d16f00941a971ad--image-clipart-boys-bik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36" y="1340768"/>
            <a:ext cx="2335213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Звук 4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2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757237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Четвёртый лишний.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предложений с союзом потому что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39" name="Picture 2" descr="https://ds05.infourok.ru/uploads/ex/0232/00010019-0e88bd20/hello_html_m750b30d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176338"/>
            <a:ext cx="2687638" cy="2860675"/>
          </a:xfrm>
          <a:noFill/>
        </p:spPr>
      </p:pic>
      <p:pic>
        <p:nvPicPr>
          <p:cNvPr id="14340" name="Picture 4" descr="https://avatars.mds.yandex.net/get-pdb/368827/e92c27dd-73d4-456d-a488-a46b1947ef73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752725"/>
            <a:ext cx="27241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 descr="https://clip.cookdiary.net/sites/default/files/wallpaper/coat-clipart/427506/coat-clipart-long-coat-427506-76737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3155950"/>
            <a:ext cx="28765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Звук 5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tella Mccartney Kids Вязаная Шапка С Помпоном -5%- Купить В Интернет  Магазине В Москве | Цены, Фото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6" b="10009"/>
          <a:stretch/>
        </p:blipFill>
        <p:spPr bwMode="auto">
          <a:xfrm>
            <a:off x="4938713" y="980728"/>
            <a:ext cx="2209428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4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86700" cy="549275"/>
          </a:xfr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Четвёртый лишний.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 с союзом потому что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3" name="Picture 2" descr="https://img2.freepng.ru/20180323/hqw/kisspng-raspberry-fruit-lime-clip-art-raspberry-5ab4ac2d223558.42105596152178999714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75" y="868363"/>
            <a:ext cx="2809875" cy="2311400"/>
          </a:xfrm>
          <a:noFill/>
        </p:spPr>
      </p:pic>
      <p:pic>
        <p:nvPicPr>
          <p:cNvPr id="15364" name="Picture 4" descr="https://img2.freepng.ru/20190611/oge/kisspng-strawberry-portable-network-graphics-berries-food-5d007751934e89.9070771615603116336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55700"/>
            <a:ext cx="2706687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s://img2.freepng.ru/20180614/sfg/kisspng-sour-cherry-fruit-clip-art-5b22c5c3260645.15521818152900550715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r="19207"/>
          <a:stretch/>
        </p:blipFill>
        <p:spPr bwMode="auto">
          <a:xfrm>
            <a:off x="899592" y="3212976"/>
            <a:ext cx="182033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https://img2.freepng.ru/20180331/qiw/kisspng-tulip-flower-clip-art-tulip-5ac030e5240bc7.24520816152254486914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75321"/>
            <a:ext cx="23701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92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880" y="386507"/>
            <a:ext cx="8437563" cy="484188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имён существительных по падежам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Объект 3" descr="http://accept.am/blog/wp-content/uploads/2012/06/bigstock_Doubtful_D_Man_699688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-1424" r="15620" b="4655"/>
          <a:stretch>
            <a:fillRect/>
          </a:stretch>
        </p:blipFill>
        <p:spPr>
          <a:xfrm>
            <a:off x="803275" y="3617913"/>
            <a:ext cx="1349375" cy="1374775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3297238" y="3405188"/>
            <a:ext cx="2301875" cy="2111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389" name="Надпись 1"/>
          <p:cNvSpPr txBox="1">
            <a:spLocks noChangeArrowheads="1"/>
          </p:cNvSpPr>
          <p:nvPr/>
        </p:nvSpPr>
        <p:spPr bwMode="auto">
          <a:xfrm>
            <a:off x="971550" y="5111750"/>
            <a:ext cx="1116013" cy="427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ru-RU" sz="900" b="1" smtClean="0">
                <a:solidFill>
                  <a:srgbClr val="44546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кто (что).   И.п. </a:t>
            </a:r>
            <a:endParaRPr lang="ru-RU" sz="900" i="1" smtClean="0">
              <a:solidFill>
                <a:srgbClr val="44546A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90" name="Рисунок 6" descr="https://fonolo.com/wp-content/uploads/2014/04/3-Mega-Trends-Defining-the-Contact-Center%E2%80%99s-Future-760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 t="7195" r="12756" b="8997"/>
          <a:stretch>
            <a:fillRect/>
          </a:stretch>
        </p:blipFill>
        <p:spPr bwMode="auto">
          <a:xfrm>
            <a:off x="531813" y="1454150"/>
            <a:ext cx="13366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7" descr="http://zaskidkoi.info/wp-admin/admin-ajax.php?action=wps-wpimage&amp;id=aHR0cDovL3d3dy5iYW5raXN0LnJ1L2ZpbGVzL3UyL3BlbmFsdGllc19vbl9sb2Fucy5qcG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7" t="-749" r="22334" b="1500"/>
          <a:stretch>
            <a:fillRect/>
          </a:stretch>
        </p:blipFill>
        <p:spPr bwMode="auto">
          <a:xfrm>
            <a:off x="2747963" y="906463"/>
            <a:ext cx="14192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8" descr="http://cs5293.vk.me/u136344171/-14/x_31c152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t="10852" r="10588" b="8527"/>
          <a:stretch>
            <a:fillRect/>
          </a:stretch>
        </p:blipFill>
        <p:spPr bwMode="auto">
          <a:xfrm>
            <a:off x="4989513" y="928688"/>
            <a:ext cx="146208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9" descr="http://static.wixstatic.com/media/457ed2_29e1e9149fd7478494f1e633377edd5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9" t="3171" r="25664" b="-27"/>
          <a:stretch>
            <a:fillRect/>
          </a:stretch>
        </p:blipFill>
        <p:spPr bwMode="auto">
          <a:xfrm>
            <a:off x="7272338" y="1485900"/>
            <a:ext cx="931862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Рисунок 10" descr="http://cliparts.co/cliparts/8c6/4gX/8c64gXr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662363"/>
            <a:ext cx="187801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Прямоугольник 12"/>
          <p:cNvSpPr>
            <a:spLocks noChangeArrowheads="1"/>
          </p:cNvSpPr>
          <p:nvPr/>
        </p:nvSpPr>
        <p:spPr bwMode="auto">
          <a:xfrm>
            <a:off x="3435350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ru-RU" b="1" smtClean="0">
                <a:solidFill>
                  <a:srgbClr val="44546A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i="1" smtClean="0">
              <a:solidFill>
                <a:srgbClr val="44546A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6" name="Прямоугольник 13"/>
          <p:cNvSpPr>
            <a:spLocks noChangeArrowheads="1"/>
          </p:cNvSpPr>
          <p:nvPr/>
        </p:nvSpPr>
        <p:spPr bwMode="auto">
          <a:xfrm>
            <a:off x="438150" y="3068638"/>
            <a:ext cx="12461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b="1" smtClean="0">
                <a:solidFill>
                  <a:srgbClr val="44546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Вижу кого (что). В.п</a:t>
            </a:r>
            <a:endParaRPr lang="ru-RU" sz="90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7" name="Прямоугольник 15"/>
          <p:cNvSpPr>
            <a:spLocks noChangeArrowheads="1"/>
          </p:cNvSpPr>
          <p:nvPr/>
        </p:nvSpPr>
        <p:spPr bwMode="auto">
          <a:xfrm>
            <a:off x="2736850" y="2459038"/>
            <a:ext cx="13430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ru-RU" sz="900" b="1" smtClean="0">
                <a:solidFill>
                  <a:srgbClr val="44546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кого (чего). Р.п</a:t>
            </a:r>
            <a:r>
              <a:rPr lang="ru-RU" sz="900" b="1" i="1" smtClean="0">
                <a:solidFill>
                  <a:srgbClr val="44546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900" i="1" smtClean="0">
              <a:solidFill>
                <a:srgbClr val="44546A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8" name="Прямоугольник 22"/>
          <p:cNvSpPr>
            <a:spLocks noChangeArrowheads="1"/>
          </p:cNvSpPr>
          <p:nvPr/>
        </p:nvSpPr>
        <p:spPr bwMode="auto">
          <a:xfrm>
            <a:off x="3271838" y="3382963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ru-RU" b="1" smtClean="0">
                <a:solidFill>
                  <a:srgbClr val="44546A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i="1" smtClean="0">
              <a:solidFill>
                <a:srgbClr val="44546A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9" name="Прямоугольник 23"/>
          <p:cNvSpPr>
            <a:spLocks noChangeArrowheads="1"/>
          </p:cNvSpPr>
          <p:nvPr/>
        </p:nvSpPr>
        <p:spPr bwMode="auto">
          <a:xfrm>
            <a:off x="7048500" y="3035300"/>
            <a:ext cx="13795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b="1" smtClean="0">
                <a:solidFill>
                  <a:srgbClr val="44546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Доволен кем (чем). Т.п</a:t>
            </a:r>
            <a:endParaRPr lang="ru-RU" sz="90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Стрелка вверх 26"/>
          <p:cNvSpPr/>
          <p:nvPr/>
        </p:nvSpPr>
        <p:spPr>
          <a:xfrm rot="5400000">
            <a:off x="2557463" y="3989388"/>
            <a:ext cx="3810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401" name="Прямоугольник 28"/>
          <p:cNvSpPr>
            <a:spLocks noChangeArrowheads="1"/>
          </p:cNvSpPr>
          <p:nvPr/>
        </p:nvSpPr>
        <p:spPr bwMode="auto">
          <a:xfrm>
            <a:off x="4911725" y="2482850"/>
            <a:ext cx="15398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b="1" smtClean="0">
                <a:solidFill>
                  <a:srgbClr val="44546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Радуюсь кому (чему). Д.п</a:t>
            </a:r>
            <a:endParaRPr lang="ru-RU" sz="90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02" name="Прямоугольник 30"/>
          <p:cNvSpPr>
            <a:spLocks noChangeArrowheads="1"/>
          </p:cNvSpPr>
          <p:nvPr/>
        </p:nvSpPr>
        <p:spPr bwMode="auto">
          <a:xfrm>
            <a:off x="6451600" y="5076825"/>
            <a:ext cx="23510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ru-RU" sz="900" b="1" smtClean="0">
                <a:solidFill>
                  <a:srgbClr val="44546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Думаю о ком (о чем). П.п</a:t>
            </a:r>
            <a:r>
              <a:rPr lang="ru-RU" sz="900" i="1" smtClean="0">
                <a:solidFill>
                  <a:srgbClr val="44546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32" name="Стрелка вправо 31"/>
          <p:cNvSpPr/>
          <p:nvPr/>
        </p:nvSpPr>
        <p:spPr>
          <a:xfrm rot="2080650">
            <a:off x="1916113" y="2630488"/>
            <a:ext cx="900112" cy="392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2888334">
            <a:off x="3369469" y="2826544"/>
            <a:ext cx="749300" cy="385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8110865">
            <a:off x="4819650" y="2852738"/>
            <a:ext cx="750888" cy="392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8684612">
            <a:off x="6399213" y="2676525"/>
            <a:ext cx="900112" cy="392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10800000">
            <a:off x="5737225" y="4195763"/>
            <a:ext cx="865188" cy="392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6408" name="Picture 2" descr="https://img2.freepng.ru/20180323/bpe/kisspng-common-daisy-flower-chamomile-clip-art-camomile-5ab55b125974c8.417725631521834770366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9940925"/>
            <a:ext cx="4175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4" descr="https://www.kaluga-gov.ru/sites/default/files/%D0%BB%D0%B5%D1%82%D0%BE%20%D1%80%D0%B8%D1%81%D1%83%D0%BD%D0%BE%D0%B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3506788"/>
            <a:ext cx="21558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4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68760"/>
            <a:ext cx="4572000" cy="31208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Ступит лето на порог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дает всем людям впрок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закрома во все сполна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Полновесного …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варенье - ежевики,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Вишен, персиков,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1133" y="616332"/>
            <a:ext cx="4009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Доскажи словечко…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5881" y="12687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супов и для борщей 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Всевозможных …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3429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к тому же каждый год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Дарит сладкоежкам …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шеницы (3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34004"/>
            <a:ext cx="1512168" cy="10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тям до 7 лет клубнику лучше не употребля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2"/>
            <a:ext cx="1584176" cy="106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оект для детей 4-5 лет &quot;Овощи и фрукты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74" y="1772816"/>
            <a:ext cx="2079359" cy="16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Мед в детском пита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Мед в детском питан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Лук с медом от насморка для детей 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87" y="3848473"/>
            <a:ext cx="1345332" cy="125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7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614363"/>
            <a:ext cx="7996238" cy="6746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загадку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414837" cy="4013200"/>
          </a:xfrm>
        </p:spPr>
        <p:txBody>
          <a:bodyPr/>
          <a:lstStyle/>
          <a:p>
            <a:pPr eaLnBrk="1" hangingPunct="1"/>
            <a:endParaRPr lang="ru-RU" alt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 припекает,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Цветы расцветают,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Бабочки порхают,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Ягоды поспевают,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это бывает?</a:t>
            </a:r>
          </a:p>
        </p:txBody>
      </p:sp>
      <p:pic>
        <p:nvPicPr>
          <p:cNvPr id="17412" name="Picture 2" descr="https://avatars.mds.yandex.net/get-pdb/467999/206907ab-4765-44c0-bca2-ec309194d700/s1200?webp=fal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8675" y="1862138"/>
            <a:ext cx="4113213" cy="2717800"/>
          </a:xfrm>
        </p:spPr>
      </p:pic>
      <p:pic>
        <p:nvPicPr>
          <p:cNvPr id="17413" name="Звук 2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3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390525"/>
            <a:ext cx="6369050" cy="58261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загадку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5037138" cy="32734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 синем небе желтый блин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Ну, давай его съедим!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Нет, уж больно блин горяч,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свои ладони спрячь.</a:t>
            </a:r>
          </a:p>
        </p:txBody>
      </p:sp>
      <p:pic>
        <p:nvPicPr>
          <p:cNvPr id="18436" name="Picture 2" descr="https://cdn1.zp.ru/job/attaches/2019/04/a3/39/a33924b5ab97066b5822b4417b21d06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340768"/>
            <a:ext cx="3624263" cy="3335337"/>
          </a:xfrm>
        </p:spPr>
      </p:pic>
      <p:pic>
        <p:nvPicPr>
          <p:cNvPr id="18437" name="Звук 2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0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sz="half" idx="4294967295"/>
          </p:nvPr>
        </p:nvSpPr>
        <p:spPr>
          <a:xfrm rot="10800000" flipV="1">
            <a:off x="251520" y="914400"/>
            <a:ext cx="5245100" cy="16700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за мостик разноцветный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увидим каждым летом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речку, через лес?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Повисел он и … исчез!</a:t>
            </a:r>
          </a:p>
          <a:p>
            <a:pPr eaLnBrk="1" hangingPunct="1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 descr="https://www.culture.ru/storage/images/8ba9d7a028dfc838942957ef12f67936/25542048b0ee7bb3a7df49771af9bc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2328863"/>
            <a:ext cx="4926012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95500" y="331788"/>
            <a:ext cx="5319713" cy="582612"/>
          </a:xfrm>
          <a:prstGeom prst="rect">
            <a:avLst/>
          </a:prstGeom>
          <a:noFill/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1" name="Звук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8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251520" y="1052736"/>
            <a:ext cx="5827713" cy="2071687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— в воду ты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ныряй,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 песке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играй.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замков здесь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создашь!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 место?…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2" descr="https://avatars.mds.yandex.net/get-pdb/234183/c366b75a-0a5f-48e6-8305-a48ecede2a5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392363"/>
            <a:ext cx="36131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95500" y="331788"/>
            <a:ext cx="5319713" cy="582612"/>
          </a:xfrm>
          <a:prstGeom prst="rect">
            <a:avLst/>
          </a:prstGeom>
          <a:noFill/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Звук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52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sz="half" idx="4294967295"/>
          </p:nvPr>
        </p:nvSpPr>
        <p:spPr>
          <a:xfrm>
            <a:off x="190500" y="1171575"/>
            <a:ext cx="4181475" cy="254317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Шевелились у цветка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четыре лепестка. </a:t>
            </a:r>
            <a:endParaRPr lang="en-US" alt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сорвать его хотел,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он вспорхнул и улетел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https://ds05.infourok.ru/uploads/ex/0c5a/001136e1-b37b374d/hello_html_2d3ddc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178050"/>
            <a:ext cx="38322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95500" y="331788"/>
            <a:ext cx="5319713" cy="582612"/>
          </a:xfrm>
          <a:prstGeom prst="rect">
            <a:avLst/>
          </a:prstGeom>
          <a:noFill/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9" name="Звук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51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1.rozetka.ua/goods/2399914/27613225_images_2399914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980728"/>
            <a:ext cx="6174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солнца!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света!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зелени кругом!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же это?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ЛЕТО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Наконец спешит </a:t>
            </a:r>
            <a:endParaRPr lang="en-US" alt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 в дом</a:t>
            </a:r>
            <a:endParaRPr lang="ru-RU" alt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372350" cy="6477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на картинках10 отличий</a:t>
            </a:r>
          </a:p>
        </p:txBody>
      </p:sp>
      <p:pic>
        <p:nvPicPr>
          <p:cNvPr id="22531" name="Picture 2" descr="https://heaclub.ru/tim/8d80b2518f52a6fbf9247ba43bdbd2b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16483" r="4208" b="6952"/>
          <a:stretch>
            <a:fillRect/>
          </a:stretch>
        </p:blipFill>
        <p:spPr>
          <a:xfrm>
            <a:off x="1287463" y="1163638"/>
            <a:ext cx="6384925" cy="4064000"/>
          </a:xfrm>
        </p:spPr>
      </p:pic>
      <p:pic>
        <p:nvPicPr>
          <p:cNvPr id="22532" name="Звук 2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7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dim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8237" y="476672"/>
            <a:ext cx="6030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Составь рассказ!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atars.mds.yandex.net/get-pdb/2473946/61ad9d28-3ba4-491b-accf-2b603a40daee/s1200?webp=false"/>
          <p:cNvPicPr>
            <a:picLocks noChangeAspect="1" noChangeArrowheads="1"/>
          </p:cNvPicPr>
          <p:nvPr/>
        </p:nvPicPr>
        <p:blipFill rotWithShape="1">
          <a:blip r:embed="rId3"/>
          <a:srcRect l="7024" t="-1963" r="-1816" b="1"/>
          <a:stretch/>
        </p:blipFill>
        <p:spPr bwMode="auto">
          <a:xfrm>
            <a:off x="1475656" y="908720"/>
            <a:ext cx="632435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412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9588" y="2085975"/>
            <a:ext cx="5070475" cy="2360613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Звук 1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Детский сад «Солнышко» |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9" y="116632"/>
            <a:ext cx="2468216" cy="24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3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img07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0609"/>
            <a:ext cx="2725215" cy="385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" descr="img07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302417"/>
            <a:ext cx="2743200" cy="386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07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3375"/>
            <a:ext cx="2667000" cy="384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496" y="4100898"/>
            <a:ext cx="9108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Вот и пришло долгожданное лето, самое теплое время года. Назови летние месяцы. Их  величают сыновьями лета.</a:t>
            </a:r>
          </a:p>
        </p:txBody>
      </p:sp>
    </p:spTree>
    <p:extLst>
      <p:ext uri="{BB962C8B-B14F-4D97-AF65-F5344CB8AC3E}">
        <p14:creationId xmlns:p14="http://schemas.microsoft.com/office/powerpoint/2010/main" val="5199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7963"/>
            <a:ext cx="7886700" cy="481012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ризнаки лета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Объект 3" descr="https://nsportal.ru/sites/default/files/2017/04/30/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7" t="10757" r="14047" b="16708"/>
          <a:stretch>
            <a:fillRect/>
          </a:stretch>
        </p:blipFill>
        <p:spPr>
          <a:xfrm>
            <a:off x="2465388" y="785813"/>
            <a:ext cx="4140200" cy="3108325"/>
          </a:xfrm>
        </p:spPr>
      </p:pic>
      <p:pic>
        <p:nvPicPr>
          <p:cNvPr id="6149" name="Picture 4" descr="https://wallpapercave.com/wp/1mWHbQ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38" y="708819"/>
            <a:ext cx="16017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belokurschool1.ucoz.ru/novosti/05102011/njv/rain-clou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3" y="2155487"/>
            <a:ext cx="1544637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https://st.depositphotos.com/1967477/3552/v/950/depositphotos_35527875-stock-illustration-mother-and-baby-bi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0" y="3851275"/>
            <a:ext cx="17319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https://i.pinimg.com/736x/88/2a/b0/882ab0b2fbd3810f8f659abbd3bd1478--animal-activities-forest-animal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62" y="4006729"/>
            <a:ext cx="18256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https://avatars.mds.yandex.net/get-pdb/1884726/0d8790c7-343c-4ece-80b2-62bca1892c3f/s1200?webp=fal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11" y="4044036"/>
            <a:ext cx="16859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4" descr="https://avatars.mds.yandex.net/get-pdb/51720/cc5638db-edd9-4b63-a88f-1c86df7c7d7a/s1200?webp=fal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44" y="3791434"/>
            <a:ext cx="187166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https://avatars.mds.yandex.net/get-pdb/1365646/bcf86e01-f53e-4b2f-b138-df369b2ff055/s12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06" y="2251463"/>
            <a:ext cx="18875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Звук 3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lip art pictures, Emoji pictures, Butterfly 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08" y="553965"/>
            <a:ext cx="1728192" cy="160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0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8" y="134938"/>
            <a:ext cx="8504237" cy="5969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ласково. Образование существительных с уменьшительно-ласкательными суффиксами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img2.freepng.ru/20180411/sdw/kisspng-flower-transvaal-daisy-clip-art-camomile-5aceb29c2d8578.27928193152349558018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50" y="3321050"/>
            <a:ext cx="1984375" cy="2073275"/>
          </a:xfrm>
        </p:spPr>
      </p:pic>
      <p:pic>
        <p:nvPicPr>
          <p:cNvPr id="7172" name="Picture 4" descr="https://img2.freepng.ru/20180411/sdw/kisspng-flower-transvaal-daisy-clip-art-camomile-5aceb29c2d8578.27928193152349558018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3751263"/>
            <a:ext cx="11636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s://cdn1.zp.ru/job/attaches/2019/04/a3/39/a33924b5ab97066b5822b4417b21d06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990600"/>
            <a:ext cx="235426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cdn1.zp.ru/job/attaches/2019/04/a3/39/a33924b5ab97066b5822b4417b21d06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514475"/>
            <a:ext cx="13985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https://demiart.ru/forum/uploads16/post-2677159-14390578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1143000"/>
            <a:ext cx="24892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https://demiart.ru/forum/uploads16/post-2677159-14390578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514475"/>
            <a:ext cx="160972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4" descr="https://photoshop-kopona.com/uploads/posts/2018-09/1536394705_flowering-meadow3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81388"/>
            <a:ext cx="2489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6" descr="https://photoshop-kopona.com/uploads/posts/2018-09/1536394705_flowering-meadow3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3817938"/>
            <a:ext cx="1577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cdn1.zp.ru/job/attaches/2019/04/a3/39/a33924b5ab97066b5822b4417b21d06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1498600"/>
            <a:ext cx="151288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Звук 3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33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23850" y="207963"/>
            <a:ext cx="8404225" cy="5651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ласково. Образование существительных с уменьшительно-ласкательными суффиксами</a:t>
            </a:r>
            <a:endParaRPr lang="ru-RU" alt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2" descr="http://www.ds45.detkin-club.ru/images/events/tablichka_na_dver_2_5c8f019c65d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" y="1209675"/>
            <a:ext cx="1951038" cy="2212975"/>
          </a:xfrm>
        </p:spPr>
      </p:pic>
      <p:pic>
        <p:nvPicPr>
          <p:cNvPr id="8196" name="Picture 4" descr="http://www.ds45.detkin-club.ru/images/events/tablichka_na_dver_2_5c8f019c65d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1592263"/>
            <a:ext cx="14700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https://detskie-pesni.com/_ld/2/35246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1209675"/>
            <a:ext cx="21859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https://detskie-pesni.com/_ld/2/352467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1639888"/>
            <a:ext cx="164782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https://avatars.mds.yandex.net/get-pdb/1366542/124ec936-15b4-400e-af1b-df784b66b312/s1200?webp=fal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541713"/>
            <a:ext cx="20256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https://avatars.mds.yandex.net/get-pdb/1366542/124ec936-15b4-400e-af1b-df784b66b312/s1200?webp=fal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3846513"/>
            <a:ext cx="1290638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https://i.pinimg.com/originals/ea/9b/9d/ea9b9d0b9bc46269f8402bfd7379b8d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606800"/>
            <a:ext cx="218598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https://i.pinimg.com/originals/ea/9b/9d/ea9b9d0b9bc46269f8402bfd7379b8d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4011613"/>
            <a:ext cx="15271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Звук 1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0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8000" y="498475"/>
            <a:ext cx="7929563" cy="5905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 насекомых. Упражнение на согласование имени числительного  с существительным</a:t>
            </a:r>
          </a:p>
        </p:txBody>
      </p:sp>
      <p:pic>
        <p:nvPicPr>
          <p:cNvPr id="9219" name="Picture 2" descr="https://avatars.mds.yandex.net/get-pdb/1519478/37f6346b-4064-4399-b893-4a2c6d81c9a4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0313" y="1328738"/>
            <a:ext cx="6484937" cy="3890962"/>
          </a:xfrm>
        </p:spPr>
      </p:pic>
      <p:pic>
        <p:nvPicPr>
          <p:cNvPr id="9220" name="Звук 2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1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474663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предложений с предлогами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2" descr="https://bipbap.ru/wp-content/uploads/2018/08/67554AB87A3A5C5C5180DD7280090744-120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13" y="1038225"/>
            <a:ext cx="1933575" cy="1722438"/>
          </a:xfrm>
          <a:noFill/>
        </p:spPr>
      </p:pic>
      <p:pic>
        <p:nvPicPr>
          <p:cNvPr id="11268" name="Picture 4" descr="http://www.ruskid.ru/image/raskraski/nasek/p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7762" r="54135" b="10464"/>
          <a:stretch>
            <a:fillRect/>
          </a:stretch>
        </p:blipFill>
        <p:spPr bwMode="auto">
          <a:xfrm>
            <a:off x="2651125" y="3190875"/>
            <a:ext cx="1620838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https://thumbs.dreamstime.com/b/%D0%BF%D1%83%D1%82%D0%B0%D0%B9%D1%82%D0%B5-%D0%BF%D1%87%D0%B5-%D0%B0-%D0%B5%D1%82%D0%B0%D1%8F-%D0%BD%D0%B0-%D1%86%D0%B2%D0%B5%D1%82%D0%BA%D0%BE%D0%BC-305526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038225"/>
            <a:ext cx="1878012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https://avatars.mds.yandex.net/get-pdb/406349/88841c51-d038-42d4-81d0-5d8973704d10/s1200?webp=fal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190875"/>
            <a:ext cx="20193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https://static3.depositphotos.com/1006595/220/v/950/depositphotos_2206350-stock-illustration-the-sun-and-clou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8863"/>
            <a:ext cx="201136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https://img2.freepng.ru/20180404/rre/kisspng-bird-nest-american-robin-clip-art-bird-cartoon-5ac524f0ae5d27.44041092152286948871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3190875"/>
            <a:ext cx="19812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4" descr="https://img2.freepng.ru/20180514/peq/kisspng-coloring-book-rain-cloud-storm-adult-5af9dedb7efec2.95788209152632495552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1058863"/>
            <a:ext cx="202247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6" descr="http://ddu302.minsk.edu.by/ru/sm_full.aspx?guid=188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3190875"/>
            <a:ext cx="215741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Звук 4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6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8000" y="287338"/>
            <a:ext cx="8420100" cy="411162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-антонимы. Договори слово в предложении</a:t>
            </a:r>
          </a:p>
        </p:txBody>
      </p:sp>
      <p:pic>
        <p:nvPicPr>
          <p:cNvPr id="12291" name="Picture 2" descr="https://cdn.photosight.ru/img/3/aa9/4074674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9713" y="903288"/>
            <a:ext cx="1517650" cy="1011237"/>
          </a:xfrm>
        </p:spPr>
      </p:pic>
      <p:pic>
        <p:nvPicPr>
          <p:cNvPr id="12292" name="Picture 4" descr="https://www.nastol.com.ua/pic/201410/1280x1024/nastol.com.ua-116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903288"/>
            <a:ext cx="1471612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https://img-2006-01.photosight.ru/30/12496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2144713"/>
            <a:ext cx="15176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https://i.ytimg.com/vi/RN9_dGUgTmo/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125663"/>
            <a:ext cx="147161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 descr="https://sovetclub.ru/tim/5b02a9820c46ecec08fbeff61f11f3b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3360738"/>
            <a:ext cx="15176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6" descr="https://big-rostov.ru/wp-content/uploads/2015/06/denrojd_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3341688"/>
            <a:ext cx="15335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0" descr="https://ds05.infourok.ru/uploads/ex/01e9/0001ea30-71f89777/hello_html_23e30d2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573588"/>
            <a:ext cx="1285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2" descr="https://img2.freepng.ru/20180701/qje/kisspng-rain-clip-art-5b38e08e956713.14276162153045415861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4621213"/>
            <a:ext cx="15160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Box 2"/>
          <p:cNvSpPr txBox="1">
            <a:spLocks noChangeArrowheads="1"/>
          </p:cNvSpPr>
          <p:nvPr/>
        </p:nvSpPr>
        <p:spPr bwMode="auto">
          <a:xfrm>
            <a:off x="508000" y="1014413"/>
            <a:ext cx="20113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солнце тусклое,</a:t>
            </a:r>
          </a:p>
        </p:txBody>
      </p:sp>
      <p:sp>
        <p:nvSpPr>
          <p:cNvPr id="12300" name="TextBox 3"/>
          <p:cNvSpPr txBox="1">
            <a:spLocks noChangeArrowheads="1"/>
          </p:cNvSpPr>
          <p:nvPr/>
        </p:nvSpPr>
        <p:spPr bwMode="auto">
          <a:xfrm>
            <a:off x="4541838" y="1071563"/>
            <a:ext cx="151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летом</a:t>
            </a:r>
          </a:p>
        </p:txBody>
      </p:sp>
      <p:sp>
        <p:nvSpPr>
          <p:cNvPr id="12301" name="TextBox 4"/>
          <p:cNvSpPr txBox="1">
            <a:spLocks noChangeArrowheads="1"/>
          </p:cNvSpPr>
          <p:nvPr/>
        </p:nvSpPr>
        <p:spPr bwMode="auto">
          <a:xfrm>
            <a:off x="341313" y="2160588"/>
            <a:ext cx="2343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небо хмурое, низкое,</a:t>
            </a:r>
          </a:p>
        </p:txBody>
      </p:sp>
      <p:sp>
        <p:nvSpPr>
          <p:cNvPr id="12302" name="TextBox 5"/>
          <p:cNvSpPr txBox="1">
            <a:spLocks noChangeArrowheads="1"/>
          </p:cNvSpPr>
          <p:nvPr/>
        </p:nvSpPr>
        <p:spPr bwMode="auto">
          <a:xfrm>
            <a:off x="4630738" y="2286000"/>
            <a:ext cx="1300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летом</a:t>
            </a:r>
          </a:p>
        </p:txBody>
      </p:sp>
      <p:sp>
        <p:nvSpPr>
          <p:cNvPr id="12303" name="TextBox 6"/>
          <p:cNvSpPr txBox="1">
            <a:spLocks noChangeArrowheads="1"/>
          </p:cNvSpPr>
          <p:nvPr/>
        </p:nvSpPr>
        <p:spPr bwMode="auto">
          <a:xfrm>
            <a:off x="341313" y="3482975"/>
            <a:ext cx="234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холодно,</a:t>
            </a:r>
          </a:p>
        </p:txBody>
      </p:sp>
      <p:sp>
        <p:nvSpPr>
          <p:cNvPr id="12304" name="TextBox 7"/>
          <p:cNvSpPr txBox="1">
            <a:spLocks noChangeArrowheads="1"/>
          </p:cNvSpPr>
          <p:nvPr/>
        </p:nvSpPr>
        <p:spPr bwMode="auto">
          <a:xfrm>
            <a:off x="4557713" y="3457575"/>
            <a:ext cx="1487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летом</a:t>
            </a:r>
          </a:p>
        </p:txBody>
      </p:sp>
      <p:sp>
        <p:nvSpPr>
          <p:cNvPr id="12305" name="TextBox 8"/>
          <p:cNvSpPr txBox="1">
            <a:spLocks noChangeArrowheads="1"/>
          </p:cNvSpPr>
          <p:nvPr/>
        </p:nvSpPr>
        <p:spPr bwMode="auto">
          <a:xfrm>
            <a:off x="249238" y="4856163"/>
            <a:ext cx="2390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идёт снег,</a:t>
            </a:r>
          </a:p>
        </p:txBody>
      </p:sp>
      <p:sp>
        <p:nvSpPr>
          <p:cNvPr id="12306" name="TextBox 9"/>
          <p:cNvSpPr txBox="1">
            <a:spLocks noChangeArrowheads="1"/>
          </p:cNvSpPr>
          <p:nvPr/>
        </p:nvSpPr>
        <p:spPr bwMode="auto">
          <a:xfrm>
            <a:off x="4721225" y="4856163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летом</a:t>
            </a:r>
          </a:p>
        </p:txBody>
      </p:sp>
      <p:pic>
        <p:nvPicPr>
          <p:cNvPr id="12307" name="Звук 3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53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268</Words>
  <Application>Microsoft Office PowerPoint</Application>
  <PresentationFormat>Экран (4:3)</PresentationFormat>
  <Paragraphs>66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22</vt:i4>
      </vt:variant>
    </vt:vector>
  </HeadingPairs>
  <TitlesOfParts>
    <vt:vector size="45" baseType="lpstr">
      <vt:lpstr>Arial</vt:lpstr>
      <vt:lpstr>Bahnschrift Condensed</vt:lpstr>
      <vt:lpstr>Calibri</vt:lpstr>
      <vt:lpstr>Calibri Light</vt:lpstr>
      <vt:lpstr>Times New Roman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Презентация PowerPoint</vt:lpstr>
      <vt:lpstr>Презентация PowerPoint</vt:lpstr>
      <vt:lpstr>Презентация PowerPoint</vt:lpstr>
      <vt:lpstr> Признаки лета</vt:lpstr>
      <vt:lpstr>Назови ласково. Образование существительных с уменьшительно-ласкательными суффиксами</vt:lpstr>
      <vt:lpstr>Назови ласково. Образование существительных с уменьшительно-ласкательными суффиксами</vt:lpstr>
      <vt:lpstr>Сосчитай насекомых. Упражнение на согласование имени числительного  с существительным</vt:lpstr>
      <vt:lpstr>Составление предложений с предлогами</vt:lpstr>
      <vt:lpstr>Слова -антонимы. Договори слово в предложении</vt:lpstr>
      <vt:lpstr>Четвёртый лишний.  Составление предложений с союзом потому что</vt:lpstr>
      <vt:lpstr>Четвёртый лишний.  Составление предложений с союзом потому что</vt:lpstr>
      <vt:lpstr>Четвёртый лишний.  Составление предложений с союзом потому что</vt:lpstr>
      <vt:lpstr>Изменение имён существительных по падежам</vt:lpstr>
      <vt:lpstr>Презентация PowerPoint</vt:lpstr>
      <vt:lpstr>Отгадай загадку</vt:lpstr>
      <vt:lpstr>Отгадай загадку</vt:lpstr>
      <vt:lpstr>Презентация PowerPoint</vt:lpstr>
      <vt:lpstr>Презентация PowerPoint</vt:lpstr>
      <vt:lpstr>Презентация PowerPoint</vt:lpstr>
      <vt:lpstr>Найди на картинках10 отличий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Логопед Счастливая</cp:lastModifiedBy>
  <cp:revision>18</cp:revision>
  <dcterms:created xsi:type="dcterms:W3CDTF">2021-05-17T09:37:40Z</dcterms:created>
  <dcterms:modified xsi:type="dcterms:W3CDTF">2023-02-22T07:13:45Z</dcterms:modified>
</cp:coreProperties>
</file>