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837" autoAdjust="0"/>
  </p:normalViewPr>
  <p:slideViewPr>
    <p:cSldViewPr snapToGrid="0">
      <p:cViewPr varScale="1">
        <p:scale>
          <a:sx n="96" d="100"/>
          <a:sy n="96" d="100"/>
        </p:scale>
        <p:origin x="3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702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903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83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419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0631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78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403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690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207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701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7393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860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0089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576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284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03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9495-A2C9-47BD-AF6A-E3760FAE7884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D19B7E1-06CF-47E1-8FEB-418DCE2D22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498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90844" y="5401224"/>
            <a:ext cx="3472757" cy="1340583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Составила </a:t>
            </a:r>
          </a:p>
          <a:p>
            <a:pPr algn="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педагог-психолог</a:t>
            </a:r>
          </a:p>
          <a:p>
            <a:pPr algn="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МАДОУ № 437</a:t>
            </a:r>
          </a:p>
          <a:p>
            <a:pPr algn="r"/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Шаповалова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М.В.</a:t>
            </a:r>
          </a:p>
          <a:p>
            <a:pPr algn="r"/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https://thumbs.dreamstime.com/b/%D0%BC%D0%B8-%D1%8B%D0%B9-%D0%BC%D0%B5-%D0%B2%D0%B5-%D1%8C-%D1%81-%D1%80%D1%8E%D0%BA%D0%B7%D0%B0%D0%BA%D0%BE%D0%BC-941823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10" y="202224"/>
            <a:ext cx="2760784" cy="2760784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isometricOffAxis1Right"/>
            <a:lightRig rig="threePt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</p:pic>
      <p:sp>
        <p:nvSpPr>
          <p:cNvPr id="5" name="Прямоугольник 4"/>
          <p:cNvSpPr/>
          <p:nvPr/>
        </p:nvSpPr>
        <p:spPr>
          <a:xfrm>
            <a:off x="4328625" y="703385"/>
            <a:ext cx="3885955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Подготовка детей</a:t>
            </a:r>
            <a:br>
              <a:rPr lang="ru-RU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ru-RU" sz="32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к школьному </a:t>
            </a:r>
            <a:r>
              <a:rPr lang="ru-RU" sz="3200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обучению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5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тема «Ленивец</a:t>
            </a:r>
            <a:r>
              <a:rPr lang="ru-RU" sz="5400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»</a:t>
            </a:r>
          </a:p>
          <a:p>
            <a:pPr algn="ctr"/>
            <a:endParaRPr lang="ru-RU" sz="3200" b="1" dirty="0" smtClean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ru-RU" sz="3200" i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Для детей 6-7 лет</a:t>
            </a:r>
            <a:endParaRPr lang="ru-RU" sz="3200" i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ctr"/>
            <a:r>
              <a:rPr lang="ru-RU" sz="3200" dirty="0"/>
              <a:t/>
            </a:r>
            <a:br>
              <a:rPr lang="ru-RU" sz="3200" dirty="0"/>
            </a:br>
            <a:endParaRPr lang="ru-RU" sz="32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028" name="Picture 4" descr="https://avatars.mds.yandex.net/get-pdb/963327/fa934c32-2066-46af-b371-267edf72e7a1/s1200?webp=fal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112" y="202224"/>
            <a:ext cx="2573459" cy="2584937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ubgim44.edumsko.ru/uploads/3000/2791/section/187191/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847" y="4258041"/>
            <a:ext cx="1524244" cy="228636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65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9920" y="87923"/>
            <a:ext cx="9366934" cy="63027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 smtClean="0"/>
              <a:t>Цель </a:t>
            </a:r>
            <a:r>
              <a:rPr lang="ru-RU" sz="3200" b="1" dirty="0" smtClean="0"/>
              <a:t>занятия: </a:t>
            </a:r>
          </a:p>
          <a:p>
            <a:pPr marL="0" indent="0">
              <a:buNone/>
            </a:pPr>
            <a:r>
              <a:rPr lang="ru-RU" sz="2800" dirty="0" smtClean="0"/>
              <a:t>Формирование адекватного отношения </a:t>
            </a:r>
            <a:r>
              <a:rPr lang="ru-RU" sz="2800" dirty="0"/>
              <a:t>к результатам своей </a:t>
            </a:r>
            <a:r>
              <a:rPr lang="ru-RU" sz="2800" dirty="0" smtClean="0"/>
              <a:t>деятель­ности, позволяющее </a:t>
            </a:r>
            <a:r>
              <a:rPr lang="ru-RU" sz="2800" dirty="0"/>
              <a:t>детям понять логику процесса обучения, прямую зависимость оценки от затраченного труда или усвоения материала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dirty="0" smtClean="0"/>
              <a:t>Задачи: </a:t>
            </a:r>
          </a:p>
          <a:p>
            <a:pPr marL="0" indent="0">
              <a:buNone/>
            </a:pPr>
            <a:r>
              <a:rPr lang="ru-RU" sz="2800" dirty="0" smtClean="0"/>
              <a:t>1. Развитие наглядно–образного и наглядно-логического мышления</a:t>
            </a:r>
          </a:p>
          <a:p>
            <a:pPr marL="0" indent="0">
              <a:buNone/>
            </a:pPr>
            <a:r>
              <a:rPr lang="ru-RU" sz="2800" dirty="0" smtClean="0"/>
              <a:t>2. Развитие внимания</a:t>
            </a:r>
          </a:p>
          <a:p>
            <a:pPr marL="0" indent="0">
              <a:buNone/>
            </a:pPr>
            <a:r>
              <a:rPr lang="ru-RU" sz="2800" dirty="0" smtClean="0"/>
              <a:t>3. Развитие пространственного восприятия</a:t>
            </a:r>
          </a:p>
          <a:p>
            <a:pPr marL="0" indent="0">
              <a:buNone/>
            </a:pPr>
            <a:r>
              <a:rPr lang="ru-RU" sz="2800" dirty="0" smtClean="0"/>
              <a:t>4. Развитие наблюдательности, произвольности</a:t>
            </a:r>
          </a:p>
          <a:p>
            <a:pPr marL="0" indent="0">
              <a:buNone/>
            </a:pPr>
            <a:r>
              <a:rPr lang="ru-RU" sz="2800" dirty="0" smtClean="0"/>
              <a:t>5. Развитие умения </a:t>
            </a:r>
            <a:r>
              <a:rPr lang="ru-RU" sz="2800" dirty="0"/>
              <a:t>действовать по правилам.</a:t>
            </a:r>
            <a:endParaRPr lang="ru-RU" sz="2800" b="1" dirty="0"/>
          </a:p>
          <a:p>
            <a:pPr marL="0" indent="0">
              <a:buNone/>
            </a:pPr>
            <a:endParaRPr lang="ru-RU" sz="2800" dirty="0" smtClean="0"/>
          </a:p>
        </p:txBody>
      </p:sp>
      <p:pic>
        <p:nvPicPr>
          <p:cNvPr id="2052" name="Picture 4" descr="https://avatars.mds.yandex.net/get-pdb/2037883/fcc0786c-ff5a-46eb-a014-9e6f2a112fe4/s1200?webp=fal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749" y="2534330"/>
            <a:ext cx="3448309" cy="2716207"/>
          </a:xfrm>
          <a:prstGeom prst="rect">
            <a:avLst/>
          </a:prstGeom>
          <a:solidFill>
            <a:srgbClr val="F6F6F6"/>
          </a:solidFill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42570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075" y="76201"/>
            <a:ext cx="9867900" cy="66008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Сказка «Ленивец»</a:t>
            </a:r>
          </a:p>
          <a:p>
            <a:pPr marL="0" indent="0">
              <a:buNone/>
            </a:pPr>
            <a:r>
              <a:rPr lang="ru-RU" dirty="0"/>
              <a:t>Ведущий: «А сейчас я </a:t>
            </a:r>
            <a:r>
              <a:rPr lang="ru-RU" dirty="0" smtClean="0"/>
              <a:t>расскажу вам сказку...»</a:t>
            </a:r>
            <a:endParaRPr lang="ru-RU" dirty="0"/>
          </a:p>
          <a:p>
            <a:pPr marL="0" indent="0">
              <a:buNone/>
            </a:pPr>
            <a:r>
              <a:rPr lang="ru-RU" i="1" dirty="0" smtClean="0"/>
              <a:t>В самом обыкновенном лесу, на самой обычной поляне стояла «Лесная школа». Ученики и </a:t>
            </a:r>
            <a:r>
              <a:rPr lang="ru-RU" i="1" dirty="0" smtClean="0"/>
              <a:t>учителя в </a:t>
            </a:r>
            <a:r>
              <a:rPr lang="ru-RU" i="1" dirty="0" smtClean="0"/>
              <a:t>ней были лесные животные. Наш друг Медвежонок тоже ходил в эту школу, в 1 класс. В </a:t>
            </a:r>
            <a:r>
              <a:rPr lang="ru-RU" i="1" dirty="0"/>
              <a:t>«Лесной школе» все ученики добросовестно отно­сились к </a:t>
            </a:r>
            <a:r>
              <a:rPr lang="ru-RU" i="1" dirty="0" smtClean="0"/>
              <a:t>домашним заданиям</a:t>
            </a:r>
            <a:r>
              <a:rPr lang="ru-RU" i="1" dirty="0"/>
              <a:t>. Медвежонок сначала тоже старал­ся, но потом стал </a:t>
            </a:r>
            <a:r>
              <a:rPr lang="ru-RU" i="1" dirty="0" smtClean="0"/>
              <a:t>отставать</a:t>
            </a:r>
            <a:r>
              <a:rPr lang="ru-RU" i="1" dirty="0"/>
              <a:t>, появились равнодушие и лень. </a:t>
            </a:r>
            <a:r>
              <a:rPr lang="ru-RU" i="1" dirty="0" smtClean="0"/>
              <a:t>Маму </a:t>
            </a:r>
            <a:r>
              <a:rPr lang="ru-RU" i="1" dirty="0"/>
              <a:t>Медвежонка это сильно беспокоило.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i="1" dirty="0"/>
              <a:t>До зимней спячки еще далеко, а ты, сынок, уже выглядишь сонным и вялым, </a:t>
            </a:r>
            <a:r>
              <a:rPr lang="ru-RU" dirty="0"/>
              <a:t>— </a:t>
            </a:r>
            <a:r>
              <a:rPr lang="ru-RU" i="1" dirty="0"/>
              <a:t>говорила она.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 </a:t>
            </a:r>
            <a:r>
              <a:rPr lang="ru-RU" i="1" dirty="0"/>
              <a:t>Я решил зря силы не тратить! </a:t>
            </a:r>
            <a:r>
              <a:rPr lang="ru-RU" dirty="0"/>
              <a:t>— </a:t>
            </a:r>
            <a:r>
              <a:rPr lang="ru-RU" i="1" dirty="0"/>
              <a:t>ответил ей Медвежонок.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— Учиться, узнавать новое очень полезно для каждого, и ты это знаешь, сынок! </a:t>
            </a:r>
            <a:r>
              <a:rPr lang="ru-RU" dirty="0"/>
              <a:t>— </a:t>
            </a:r>
            <a:r>
              <a:rPr lang="ru-RU" i="1" dirty="0"/>
              <a:t>ласково произнесла Медведица.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— Не хочу больше учиться! Надоело мне! </a:t>
            </a:r>
            <a:r>
              <a:rPr lang="ru-RU" dirty="0"/>
              <a:t>— </a:t>
            </a:r>
            <a:r>
              <a:rPr lang="ru-RU" i="1" dirty="0"/>
              <a:t>провор­чал Медвежонок. </a:t>
            </a:r>
            <a:r>
              <a:rPr lang="ru-RU" dirty="0"/>
              <a:t>— </a:t>
            </a:r>
            <a:r>
              <a:rPr lang="ru-RU" i="1" dirty="0"/>
              <a:t>Я думал, что это легко </a:t>
            </a:r>
            <a:r>
              <a:rPr lang="ru-RU" dirty="0"/>
              <a:t>— </a:t>
            </a:r>
            <a:r>
              <a:rPr lang="ru-RU" i="1" dirty="0"/>
              <a:t>быть школьником. Что все будет получаться само собой, а оказывается, надо трудиться. Не хочу!!!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i="1" dirty="0"/>
              <a:t>Конечно, иногда хочется быстрых результатов, </a:t>
            </a:r>
            <a:r>
              <a:rPr lang="ru-RU" dirty="0"/>
              <a:t>— </a:t>
            </a:r>
            <a:r>
              <a:rPr lang="ru-RU" i="1" dirty="0"/>
              <a:t>вздохнула мама. </a:t>
            </a:r>
            <a:r>
              <a:rPr lang="ru-RU" dirty="0"/>
              <a:t>— </a:t>
            </a:r>
            <a:r>
              <a:rPr lang="ru-RU" i="1" dirty="0"/>
              <a:t>Но ведь хорошо быстро не бывает!..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i="1" dirty="0"/>
              <a:t>Ну и пусть! Тогда я буду лежать целыми дня­ми! </a:t>
            </a:r>
            <a:r>
              <a:rPr lang="ru-RU" dirty="0"/>
              <a:t>— </a:t>
            </a:r>
            <a:r>
              <a:rPr lang="ru-RU" i="1" dirty="0"/>
              <a:t>воскликнул Медвежонок и отвернулся к стене, чтобы не видеть расстроенной Медведицы.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 </a:t>
            </a:r>
            <a:r>
              <a:rPr lang="ru-RU" i="1" dirty="0"/>
              <a:t>Любой ребенок или взрослый испытывает чув­ство усталости, но хороший отдых на воздухе, сон по­могают справиться с этой проблемой и вернуться к ра­боте. А если ты будешь лежать целыми днями, то превратишься в </a:t>
            </a:r>
            <a:r>
              <a:rPr lang="ru-RU" i="1" dirty="0" smtClean="0"/>
              <a:t>Ленивца.</a:t>
            </a:r>
            <a:endParaRPr lang="ru-RU" dirty="0"/>
          </a:p>
          <a:p>
            <a:endParaRPr lang="ru-RU" dirty="0"/>
          </a:p>
        </p:txBody>
      </p:sp>
      <p:pic>
        <p:nvPicPr>
          <p:cNvPr id="3074" name="Picture 2" descr="http://crosti.ru/patterns/00/01/c7/7b62e97dfe/pic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675" y="0"/>
            <a:ext cx="2346325" cy="219213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23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576" y="66676"/>
            <a:ext cx="9201150" cy="655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— </a:t>
            </a:r>
            <a:r>
              <a:rPr lang="ru-RU" i="1" dirty="0"/>
              <a:t>Что это такое? </a:t>
            </a:r>
            <a:r>
              <a:rPr lang="ru-RU" dirty="0"/>
              <a:t>—</a:t>
            </a:r>
            <a:r>
              <a:rPr lang="ru-RU" i="1" dirty="0"/>
              <a:t>поинтересовался Медвежонок.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i="1" dirty="0"/>
              <a:t>Не что, а кто. Это зверек, наверное, родственник обезьянки. А может, он и был когда-то давным-давно обе­зьянкой, пока с ним не произошла одна история. Так же как ты, он почувствовал однажды сильную усталость от работы и объявил всему лесу о том, что он отказыва­ется трудиться, а желает только лениться. Целыми днями напролет. Ленивец висел на дереве вниз головой, по­тому что подняться или перевернуться ему лень. Насе­комые поселились в его шерсти, а он даже не шевелился, когда его покусывали. «Лень!» </a:t>
            </a:r>
            <a:r>
              <a:rPr lang="ru-RU" dirty="0"/>
              <a:t>— </a:t>
            </a:r>
            <a:r>
              <a:rPr lang="ru-RU" i="1" dirty="0"/>
              <a:t>думал он. Конечно же, Ленивец не умывался, не расчесывал шерстку и не чис­тил зубы. Из-за этого он выглядел лохматым, грязным, с темными зубами и неприятным запахом. «Кому это нужно быть чистым и опрятным? Лень!» </a:t>
            </a:r>
            <a:r>
              <a:rPr lang="ru-RU" dirty="0"/>
              <a:t>— </a:t>
            </a:r>
            <a:r>
              <a:rPr lang="ru-RU" i="1" dirty="0"/>
              <a:t>размышлял Ленивец.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Обезьянки прыгали рядом, наслаждаясь сладкими бананами и вкусным кокосовым молочком. «Эй, Ленивец, поиграй с нами!» </a:t>
            </a:r>
            <a:r>
              <a:rPr lang="ru-RU" dirty="0"/>
              <a:t>— </a:t>
            </a:r>
            <a:r>
              <a:rPr lang="ru-RU" i="1" dirty="0"/>
              <a:t>кричали они ему. Но Ленивец молча наблюдал за своими подружками и медленно пожевывал листья с дерева, на котором он висел. «Даже есть лень!» </a:t>
            </a:r>
            <a:r>
              <a:rPr lang="ru-RU" dirty="0"/>
              <a:t>— </a:t>
            </a:r>
            <a:r>
              <a:rPr lang="ru-RU" i="1" dirty="0"/>
              <a:t>удивлялся сам себе Ленивец</a:t>
            </a:r>
            <a:r>
              <a:rPr lang="ru-RU" i="1" dirty="0" smtClean="0"/>
              <a:t>.</a:t>
            </a:r>
            <a:endParaRPr lang="ru-RU" dirty="0"/>
          </a:p>
        </p:txBody>
      </p:sp>
      <p:pic>
        <p:nvPicPr>
          <p:cNvPr id="4098" name="Picture 2" descr="http://zaikinmir.ru/kartinki/images/obezyana/obezyana-kartinki-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276" y="4810538"/>
            <a:ext cx="3600836" cy="20474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27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026" y="149088"/>
            <a:ext cx="9481931" cy="40651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i="1" dirty="0"/>
              <a:t>Жизнь протекала скучно и однообразно. Много ин­тересного происходило рядом. Однако Ленивец продол­жал неподвижно висеть на дереве.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Вот и сейчас есть такой Ленивец в далеких лесах Америки, как яркий пример самого ленивого существа на свете.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i="1" dirty="0"/>
              <a:t>Ну что, сынок, ты хотел бы быть похожим на такого Ленивца? </a:t>
            </a:r>
            <a:r>
              <a:rPr lang="ru-RU" dirty="0"/>
              <a:t>— </a:t>
            </a:r>
            <a:r>
              <a:rPr lang="ru-RU" i="1" dirty="0"/>
              <a:t>закончила свой рассказ Медведица.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i="1" dirty="0"/>
              <a:t>Нет, не хочу! </a:t>
            </a:r>
            <a:r>
              <a:rPr lang="ru-RU" dirty="0"/>
              <a:t>— </a:t>
            </a:r>
            <a:r>
              <a:rPr lang="ru-RU" i="1" dirty="0"/>
              <a:t>твердо произнес Медвежонок. -Но можно я хоть отдохну немножко?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 </a:t>
            </a:r>
            <a:r>
              <a:rPr lang="ru-RU" i="1" dirty="0"/>
              <a:t>Конечно можно! Отдохни часок, а потом вновь за </a:t>
            </a:r>
            <a:r>
              <a:rPr lang="ru-RU" i="1" dirty="0" smtClean="0"/>
              <a:t>домашние задания!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— </a:t>
            </a:r>
            <a:r>
              <a:rPr lang="ru-RU" i="1" dirty="0"/>
              <a:t>Хорошо, мама! Я так и сделаю! </a:t>
            </a:r>
            <a:r>
              <a:rPr lang="ru-RU" dirty="0"/>
              <a:t>— </a:t>
            </a:r>
            <a:r>
              <a:rPr lang="ru-RU" i="1" dirty="0"/>
              <a:t>ответил Мед­вежонок</a:t>
            </a:r>
            <a:r>
              <a:rPr lang="ru-RU" i="1" dirty="0" smtClean="0"/>
              <a:t>.</a:t>
            </a:r>
          </a:p>
          <a:p>
            <a:pPr marL="0" indent="0">
              <a:buNone/>
            </a:pPr>
            <a:r>
              <a:rPr lang="ru-RU" i="1" dirty="0" smtClean="0"/>
              <a:t>Отдохнув немного, Медвежонок принялся за выполнение домашних заданий. Помогите Медвежонку справится с ними! Они представлены далее….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122" name="Picture 2" descr="https://cdn2.vectorstock.com/i/1000x1000/16/51/cute-bear-go-to-school-cartoon-vector-166316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2446" y="3776870"/>
            <a:ext cx="2127102" cy="324015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avatars.mds.yandex.net/get-pdb/963327/fa934c32-2066-46af-b371-267edf72e7a1/s1200?webp=fal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216" y="4104480"/>
            <a:ext cx="2573459" cy="258493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73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296" y="119271"/>
            <a:ext cx="9303026" cy="42539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Вопросы для обсуждения.</a:t>
            </a:r>
          </a:p>
          <a:p>
            <a:pPr marL="0" indent="0">
              <a:buNone/>
            </a:pPr>
            <a:r>
              <a:rPr lang="ru-RU" sz="2000" dirty="0" smtClean="0"/>
              <a:t>1. Понравилась ли вам эта сказка?</a:t>
            </a:r>
          </a:p>
          <a:p>
            <a:pPr marL="0" indent="0">
              <a:buNone/>
            </a:pPr>
            <a:r>
              <a:rPr lang="ru-RU" sz="2000" dirty="0"/>
              <a:t>2</a:t>
            </a:r>
            <a:r>
              <a:rPr lang="ru-RU" sz="2000" dirty="0" smtClean="0"/>
              <a:t>. О </a:t>
            </a:r>
            <a:r>
              <a:rPr lang="ru-RU" sz="2000" dirty="0"/>
              <a:t>чем эта сказка? Чему она  учит? В каких ситуациях  нашей жизни  нам пригодится </a:t>
            </a:r>
            <a:r>
              <a:rPr lang="ru-RU" sz="2000" dirty="0" smtClean="0"/>
              <a:t>то</a:t>
            </a:r>
            <a:r>
              <a:rPr lang="ru-RU" sz="2000" dirty="0"/>
              <a:t>, что мы узнали из сказки? </a:t>
            </a:r>
          </a:p>
          <a:p>
            <a:pPr marL="0" indent="0">
              <a:buNone/>
            </a:pPr>
            <a:r>
              <a:rPr lang="ru-RU" sz="2000" dirty="0" smtClean="0"/>
              <a:t>3. Как конкретно мы это знание будем использовать в своей жизни?</a:t>
            </a:r>
          </a:p>
          <a:p>
            <a:pPr marL="0" indent="0">
              <a:buNone/>
            </a:pPr>
            <a:r>
              <a:rPr lang="ru-RU" sz="2000" dirty="0" smtClean="0"/>
              <a:t>4. Почему </a:t>
            </a:r>
            <a:r>
              <a:rPr lang="ru-RU" sz="2000" dirty="0"/>
              <a:t>герой </a:t>
            </a:r>
            <a:r>
              <a:rPr lang="ru-RU" sz="2000" dirty="0" smtClean="0"/>
              <a:t>ведет себя так, как описано в сказке? </a:t>
            </a:r>
          </a:p>
          <a:p>
            <a:pPr marL="0" indent="0">
              <a:buNone/>
            </a:pPr>
            <a:r>
              <a:rPr lang="ru-RU" sz="2000" dirty="0" smtClean="0"/>
              <a:t>5. Как </a:t>
            </a:r>
            <a:r>
              <a:rPr lang="ru-RU" sz="2000" dirty="0"/>
              <a:t>герой </a:t>
            </a:r>
            <a:r>
              <a:rPr lang="ru-RU" sz="2000" dirty="0" smtClean="0"/>
              <a:t>решает проблему</a:t>
            </a:r>
            <a:r>
              <a:rPr lang="ru-RU" sz="2000" dirty="0"/>
              <a:t>? </a:t>
            </a:r>
            <a:r>
              <a:rPr lang="ru-RU" sz="2000" dirty="0" smtClean="0"/>
              <a:t>Кто ему помогает? Какой </a:t>
            </a:r>
            <a:r>
              <a:rPr lang="ru-RU" sz="2000" dirty="0"/>
              <a:t>способ </a:t>
            </a:r>
            <a:r>
              <a:rPr lang="ru-RU" sz="2000" dirty="0" smtClean="0"/>
              <a:t>решения и </a:t>
            </a:r>
            <a:r>
              <a:rPr lang="ru-RU" sz="2000" dirty="0"/>
              <a:t>поведения он  </a:t>
            </a:r>
            <a:r>
              <a:rPr lang="ru-RU" sz="2000" dirty="0" smtClean="0"/>
              <a:t>выбирает?</a:t>
            </a:r>
          </a:p>
          <a:p>
            <a:pPr marL="0" indent="0">
              <a:buNone/>
            </a:pPr>
            <a:r>
              <a:rPr lang="ru-RU" sz="2000" dirty="0" smtClean="0"/>
              <a:t>6. Как бы вы поступили на месте героя и почему?</a:t>
            </a:r>
          </a:p>
        </p:txBody>
      </p:sp>
      <p:pic>
        <p:nvPicPr>
          <p:cNvPr id="6146" name="Picture 2" descr="https://pbs.twimg.com/media/DndEAdFUwAEkqx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287" y="3203273"/>
            <a:ext cx="4448037" cy="357521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919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5317530" y="464792"/>
            <a:ext cx="4850200" cy="58564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Упражнение </a:t>
            </a:r>
            <a:r>
              <a:rPr lang="ru-RU" sz="3600" b="1" dirty="0"/>
              <a:t>«Медвежата»</a:t>
            </a:r>
            <a:endParaRPr lang="ru-RU" sz="3600" dirty="0"/>
          </a:p>
          <a:p>
            <a:pPr marL="0" indent="0" algn="ctr">
              <a:buNone/>
            </a:pPr>
            <a:r>
              <a:rPr lang="ru-RU" sz="2800" dirty="0" smtClean="0"/>
              <a:t>Задачи: развитие наглядно-логического мышления и внимания.</a:t>
            </a:r>
          </a:p>
          <a:p>
            <a:pPr marL="0" indent="0" algn="ctr">
              <a:buNone/>
            </a:pPr>
            <a:r>
              <a:rPr lang="ru-RU" sz="3200" i="1" dirty="0" smtClean="0"/>
              <a:t>Детям </a:t>
            </a:r>
            <a:r>
              <a:rPr lang="ru-RU" sz="3200" i="1" dirty="0"/>
              <a:t>нужно сделать всех </a:t>
            </a:r>
            <a:r>
              <a:rPr lang="ru-RU" sz="3200" i="1" dirty="0" smtClean="0"/>
              <a:t>медвежат одинаковыми </a:t>
            </a:r>
            <a:endParaRPr lang="ru-RU" sz="3200" i="1" dirty="0"/>
          </a:p>
        </p:txBody>
      </p:sp>
      <p:pic>
        <p:nvPicPr>
          <p:cNvPr id="7172" name="Picture 4" descr="https://konspekta.net/vikidalka/baza3/21756938700.files/image0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97" y="464792"/>
            <a:ext cx="4889733" cy="593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5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5199" y="377687"/>
            <a:ext cx="4780723" cy="5663675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dirty="0"/>
              <a:t>Упражнение «Мишкин квадрат»</a:t>
            </a:r>
            <a:endParaRPr lang="ru-RU" sz="3600" dirty="0"/>
          </a:p>
          <a:p>
            <a:pPr marL="0" indent="0" algn="ctr">
              <a:buNone/>
            </a:pPr>
            <a:r>
              <a:rPr lang="ru-RU" sz="2800" dirty="0"/>
              <a:t>Задачи: развитие наглядно-логического мышления и внимания.</a:t>
            </a:r>
          </a:p>
          <a:p>
            <a:pPr algn="ctr"/>
            <a:endParaRPr lang="ru-RU" dirty="0" smtClean="0"/>
          </a:p>
          <a:p>
            <a:pPr marL="0" indent="0" algn="ctr">
              <a:buNone/>
            </a:pPr>
            <a:r>
              <a:rPr lang="ru-RU" sz="3200" i="1" dirty="0" smtClean="0"/>
              <a:t>Детям </a:t>
            </a:r>
            <a:r>
              <a:rPr lang="ru-RU" sz="3200" i="1" dirty="0"/>
              <a:t>нужно найти подходящие фигуры для пустых клеток </a:t>
            </a:r>
          </a:p>
        </p:txBody>
      </p:sp>
      <p:sp>
        <p:nvSpPr>
          <p:cNvPr id="5" name="AutoShape 4" descr="https://konspekta.net/poisk-ruru/baza15/176083988299.files/image0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8" name="Picture 6" descr="https://konspekta.net/poisk-ruru/baza15/176083988299.files/image0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9" y="160338"/>
            <a:ext cx="6816864" cy="633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9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835" y="5387009"/>
            <a:ext cx="8975034" cy="12407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/>
              <a:t>Упражнение «Прятки с картинками</a:t>
            </a:r>
            <a:r>
              <a:rPr lang="ru-RU" b="1" dirty="0" smtClean="0"/>
              <a:t>»</a:t>
            </a:r>
          </a:p>
          <a:p>
            <a:pPr marL="0" indent="0">
              <a:buNone/>
            </a:pPr>
            <a:r>
              <a:rPr lang="ru-RU" dirty="0"/>
              <a:t>Задачи: развитие </a:t>
            </a:r>
            <a:r>
              <a:rPr lang="ru-RU" dirty="0" smtClean="0"/>
              <a:t>наглядно-логического и наглядно-образного </a:t>
            </a:r>
            <a:r>
              <a:rPr lang="ru-RU" dirty="0"/>
              <a:t>мышления и внимания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Детям нужно найти на картинке выделенные фраг­менты</a:t>
            </a:r>
            <a:endParaRPr lang="ru-RU" i="1" dirty="0"/>
          </a:p>
        </p:txBody>
      </p:sp>
      <p:pic>
        <p:nvPicPr>
          <p:cNvPr id="1026" name="Picture 2" descr="https://litlife.club/books/270838/read/images/_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89594" y="-1830272"/>
            <a:ext cx="5110728" cy="909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99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76660" y="279552"/>
            <a:ext cx="4731027" cy="6210699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dirty="0"/>
              <a:t>Игра «Право-лево»</a:t>
            </a:r>
          </a:p>
          <a:p>
            <a:pPr marL="0" indent="0" algn="ctr">
              <a:buNone/>
            </a:pPr>
            <a:r>
              <a:rPr lang="ru-RU" sz="2800" dirty="0"/>
              <a:t>Задачи: </a:t>
            </a:r>
            <a:r>
              <a:rPr lang="ru-RU" sz="2800" dirty="0" smtClean="0"/>
              <a:t>развитие логического мышления и пространственного восприятия.</a:t>
            </a:r>
            <a:endParaRPr lang="ru-RU" sz="2800" dirty="0"/>
          </a:p>
          <a:p>
            <a:pPr marL="0" indent="0" algn="ctr">
              <a:buNone/>
            </a:pPr>
            <a:r>
              <a:rPr lang="ru-RU" sz="2000" i="1" dirty="0" smtClean="0"/>
              <a:t>Лисенок </a:t>
            </a:r>
            <a:r>
              <a:rPr lang="ru-RU" sz="2000" i="1" dirty="0"/>
              <a:t>объяснил Мишке дорогу от дома до магази­на. А Мишка почему-то вместо магазина попал в аптеку. Где ошибся Мишка? Лисенок сказал ему следующее: «Сначала идешь прямо до елочки, поворачиваешь нале­во и идешь до двухэтажного домика, затем поворачива­ешь направо, идешь до березки, далее поворачиваешь налево — вот и магазин» </a:t>
            </a:r>
            <a:endParaRPr lang="ru-RU" sz="20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lum bright="-30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61" y="240215"/>
            <a:ext cx="6072809" cy="632955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646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991" y="198783"/>
            <a:ext cx="9352722" cy="436327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600" b="1" dirty="0"/>
              <a:t>Игра «</a:t>
            </a:r>
            <a:r>
              <a:rPr lang="ru-RU" sz="3600" b="1" dirty="0" err="1"/>
              <a:t>Кричалки-шепталкм-молчалки</a:t>
            </a:r>
            <a:r>
              <a:rPr lang="ru-RU" sz="3600" b="1" dirty="0" smtClean="0"/>
              <a:t>»</a:t>
            </a:r>
          </a:p>
          <a:p>
            <a:pPr marL="0" indent="0" algn="ctr">
              <a:buNone/>
            </a:pPr>
            <a:r>
              <a:rPr lang="ru-RU" sz="3000" dirty="0" smtClean="0"/>
              <a:t>Задачи: развитие внимания, развитие наблюдательности, произвольности, развитие умения действовать </a:t>
            </a:r>
            <a:r>
              <a:rPr lang="ru-RU" sz="3000" dirty="0"/>
              <a:t>по правилам</a:t>
            </a:r>
            <a:r>
              <a:rPr lang="ru-RU" sz="3000" dirty="0" smtClean="0"/>
              <a:t>.</a:t>
            </a:r>
            <a:endParaRPr lang="ru-RU" sz="3000" b="1" dirty="0"/>
          </a:p>
          <a:p>
            <a:pPr marL="0" indent="0" algn="ctr">
              <a:buNone/>
            </a:pPr>
            <a:r>
              <a:rPr lang="ru-RU" sz="2800" i="1" dirty="0"/>
              <a:t>Из разноцветного картона дети делают 3 силуэта ла­дони: красный, желтый, синий. Это сигналы. Когда взрослый поднимает красную ладонь — «</a:t>
            </a:r>
            <a:r>
              <a:rPr lang="ru-RU" sz="2800" i="1" dirty="0" err="1"/>
              <a:t>кричалку</a:t>
            </a:r>
            <a:r>
              <a:rPr lang="ru-RU" sz="2800" i="1" dirty="0"/>
              <a:t>», — можно бегать, кричать, сильно шуметь; желтую ла­донь— «</a:t>
            </a:r>
            <a:r>
              <a:rPr lang="ru-RU" sz="2800" i="1" dirty="0" err="1"/>
              <a:t>шепталку</a:t>
            </a:r>
            <a:r>
              <a:rPr lang="ru-RU" sz="2800" i="1" dirty="0"/>
              <a:t>» —можно тихо передвигаться и шеп­таться; синюю ладонь— «</a:t>
            </a:r>
            <a:r>
              <a:rPr lang="ru-RU" sz="2800" i="1" dirty="0" err="1"/>
              <a:t>молчалку</a:t>
            </a:r>
            <a:r>
              <a:rPr lang="ru-RU" sz="2800" i="1" dirty="0"/>
              <a:t>» —нужно замереть на месте или лечь на пол и не шевелиться. Заканчивать игру следует «</a:t>
            </a:r>
            <a:r>
              <a:rPr lang="ru-RU" sz="2800" i="1" dirty="0" err="1"/>
              <a:t>молчалками</a:t>
            </a:r>
            <a:r>
              <a:rPr lang="ru-RU" sz="2800" i="1" dirty="0"/>
              <a:t>».</a:t>
            </a:r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http://joy-land.com.ua/image/cache/data/porolon%20show/porolonovue_ruki_dlya_porolonoogo_shoy2-700x5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530" y="4466144"/>
            <a:ext cx="3592858" cy="239185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558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7383" y="89452"/>
            <a:ext cx="8935278" cy="324015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4800" i="1" dirty="0"/>
              <a:t>Спасибо всем!</a:t>
            </a:r>
            <a:endParaRPr lang="ru-RU" sz="4800" dirty="0"/>
          </a:p>
          <a:p>
            <a:pPr marL="0" indent="0" algn="ctr">
              <a:buNone/>
            </a:pPr>
            <a:r>
              <a:rPr lang="ru-RU" sz="4800" i="1" dirty="0" smtClean="0"/>
              <a:t>Все домашнее задание мы выполнили. Мы никогда не превратимся в Ленивцев! </a:t>
            </a:r>
          </a:p>
          <a:p>
            <a:pPr marL="0" indent="0" algn="ctr">
              <a:buNone/>
            </a:pPr>
            <a:r>
              <a:rPr lang="ru-RU" sz="4800" i="1" dirty="0" smtClean="0"/>
              <a:t>До </a:t>
            </a:r>
            <a:r>
              <a:rPr lang="ru-RU" sz="4800" i="1" dirty="0"/>
              <a:t>свидания!</a:t>
            </a:r>
            <a:endParaRPr lang="ru-RU" sz="4800" dirty="0"/>
          </a:p>
          <a:p>
            <a:pPr algn="ctr"/>
            <a:endParaRPr lang="ru-RU" sz="4800" dirty="0"/>
          </a:p>
        </p:txBody>
      </p:sp>
      <p:pic>
        <p:nvPicPr>
          <p:cNvPr id="4098" name="Picture 2" descr="https://image.freepik.com/free-vector/_29190-34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295" y="3235280"/>
            <a:ext cx="2919454" cy="353039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61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141</TotalTime>
  <Words>1034</Words>
  <Application>Microsoft Office PowerPoint</Application>
  <PresentationFormat>Широкоэкранный</PresentationFormat>
  <Paragraphs>63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</dc:creator>
  <cp:lastModifiedBy>иван</cp:lastModifiedBy>
  <cp:revision>24</cp:revision>
  <dcterms:created xsi:type="dcterms:W3CDTF">2020-04-22T10:59:38Z</dcterms:created>
  <dcterms:modified xsi:type="dcterms:W3CDTF">2020-04-23T08:22:47Z</dcterms:modified>
</cp:coreProperties>
</file>