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sldIdLst>
    <p:sldId id="256" r:id="rId2"/>
    <p:sldId id="258" r:id="rId3"/>
    <p:sldId id="292" r:id="rId4"/>
    <p:sldId id="262" r:id="rId5"/>
    <p:sldId id="293" r:id="rId6"/>
    <p:sldId id="294" r:id="rId7"/>
    <p:sldId id="295" r:id="rId8"/>
    <p:sldId id="296" r:id="rId9"/>
    <p:sldId id="297" r:id="rId10"/>
    <p:sldId id="300" r:id="rId11"/>
    <p:sldId id="298" r:id="rId12"/>
    <p:sldId id="299" r:id="rId13"/>
    <p:sldId id="30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FF"/>
    <a:srgbClr val="99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7811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8445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421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6273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244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492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26958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4617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3708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04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47858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8531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4943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5933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9123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18.01.2024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201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18.01.2024</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50715522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611560" y="214291"/>
            <a:ext cx="7848872" cy="982461"/>
          </a:xfrm>
        </p:spPr>
        <p:txBody>
          <a:bodyPr>
            <a:normAutofit/>
          </a:bodyPr>
          <a:lstStyle/>
          <a:p>
            <a:pPr algn="ctr"/>
            <a:r>
              <a:rPr lang="ru-RU" sz="1800" dirty="0">
                <a:solidFill>
                  <a:srgbClr val="002060"/>
                </a:solidFill>
              </a:rPr>
              <a:t>Муниципальное Автономное </a:t>
            </a:r>
            <a:r>
              <a:rPr lang="ru-RU" sz="1800" dirty="0" smtClean="0">
                <a:solidFill>
                  <a:srgbClr val="002060"/>
                </a:solidFill>
              </a:rPr>
              <a:t>Дошкольное Образовательное Учреждение</a:t>
            </a:r>
            <a:br>
              <a:rPr lang="ru-RU" sz="1800" dirty="0" smtClean="0">
                <a:solidFill>
                  <a:srgbClr val="002060"/>
                </a:solidFill>
              </a:rPr>
            </a:br>
            <a:r>
              <a:rPr lang="ru-RU" sz="1800" dirty="0" smtClean="0">
                <a:solidFill>
                  <a:srgbClr val="002060"/>
                </a:solidFill>
              </a:rPr>
              <a:t> № 437 «Солнечный лучик» </a:t>
            </a:r>
            <a:r>
              <a:rPr lang="ru-RU" sz="1800" dirty="0" err="1" smtClean="0">
                <a:solidFill>
                  <a:srgbClr val="002060"/>
                </a:solidFill>
              </a:rPr>
              <a:t>г.Екатеринбург</a:t>
            </a:r>
            <a:endParaRPr lang="ru-RU" altLang="ru-RU" sz="1800" dirty="0">
              <a:solidFill>
                <a:srgbClr val="002060"/>
              </a:solidFill>
            </a:endParaRPr>
          </a:p>
        </p:txBody>
      </p:sp>
      <p:sp>
        <p:nvSpPr>
          <p:cNvPr id="3" name="Подзаголовок 2"/>
          <p:cNvSpPr>
            <a:spLocks noGrp="1"/>
          </p:cNvSpPr>
          <p:nvPr>
            <p:ph type="subTitle" idx="1"/>
          </p:nvPr>
        </p:nvSpPr>
        <p:spPr>
          <a:xfrm>
            <a:off x="1547664" y="4941168"/>
            <a:ext cx="6840760" cy="360040"/>
          </a:xfrm>
        </p:spPr>
        <p:txBody>
          <a:bodyPr>
            <a:noAutofit/>
          </a:bodyPr>
          <a:lstStyle/>
          <a:p>
            <a:r>
              <a:rPr lang="ru-RU" b="1" i="1" dirty="0" smtClean="0">
                <a:solidFill>
                  <a:srgbClr val="002060"/>
                </a:solidFill>
                <a:effectLst>
                  <a:outerShdw blurRad="38100" dist="38100" dir="2700000" algn="tl">
                    <a:srgbClr val="000000">
                      <a:alpha val="43137"/>
                    </a:srgbClr>
                  </a:outerShdw>
                </a:effectLst>
                <a:cs typeface="Aharoni" pitchFamily="2" charset="-79"/>
              </a:rPr>
              <a:t>Подготовила </a:t>
            </a:r>
            <a:r>
              <a:rPr lang="ru-RU" b="1" i="1" dirty="0" err="1" smtClean="0">
                <a:solidFill>
                  <a:srgbClr val="002060"/>
                </a:solidFill>
                <a:effectLst>
                  <a:outerShdw blurRad="38100" dist="38100" dir="2700000" algn="tl">
                    <a:srgbClr val="000000">
                      <a:alpha val="43137"/>
                    </a:srgbClr>
                  </a:outerShdw>
                </a:effectLst>
                <a:cs typeface="Aharoni" pitchFamily="2" charset="-79"/>
              </a:rPr>
              <a:t>уч.логопед</a:t>
            </a:r>
            <a:endParaRPr lang="ru-RU" b="1" i="1" dirty="0" smtClean="0">
              <a:solidFill>
                <a:srgbClr val="002060"/>
              </a:solidFill>
              <a:effectLst>
                <a:outerShdw blurRad="38100" dist="38100" dir="2700000" algn="tl">
                  <a:srgbClr val="000000">
                    <a:alpha val="43137"/>
                  </a:srgbClr>
                </a:outerShdw>
              </a:effectLst>
              <a:cs typeface="Aharoni" pitchFamily="2" charset="-79"/>
            </a:endParaRPr>
          </a:p>
          <a:p>
            <a:r>
              <a:rPr lang="ru-RU" b="1" i="1" dirty="0" smtClean="0">
                <a:solidFill>
                  <a:srgbClr val="002060"/>
                </a:solidFill>
                <a:effectLst>
                  <a:outerShdw blurRad="38100" dist="38100" dir="2700000" algn="tl">
                    <a:srgbClr val="000000">
                      <a:alpha val="43137"/>
                    </a:srgbClr>
                  </a:outerShdw>
                </a:effectLst>
                <a:cs typeface="Aharoni" pitchFamily="2" charset="-79"/>
              </a:rPr>
              <a:t> Скобелева Клара </a:t>
            </a:r>
            <a:r>
              <a:rPr lang="ru-RU" b="1" i="1" dirty="0" err="1" smtClean="0">
                <a:solidFill>
                  <a:srgbClr val="002060"/>
                </a:solidFill>
                <a:effectLst>
                  <a:outerShdw blurRad="38100" dist="38100" dir="2700000" algn="tl">
                    <a:srgbClr val="000000">
                      <a:alpha val="43137"/>
                    </a:srgbClr>
                  </a:outerShdw>
                </a:effectLst>
                <a:cs typeface="Aharoni" pitchFamily="2" charset="-79"/>
              </a:rPr>
              <a:t>Фирузовна</a:t>
            </a:r>
            <a:r>
              <a:rPr lang="ru-RU" b="1" i="1" dirty="0" smtClean="0">
                <a:solidFill>
                  <a:srgbClr val="002060"/>
                </a:solidFill>
                <a:effectLst>
                  <a:outerShdw blurRad="38100" dist="38100" dir="2700000" algn="tl">
                    <a:srgbClr val="000000">
                      <a:alpha val="43137"/>
                    </a:srgbClr>
                  </a:outerShdw>
                </a:effectLst>
                <a:cs typeface="Aharoni" pitchFamily="2" charset="-79"/>
              </a:rPr>
              <a:t> </a:t>
            </a:r>
            <a:endParaRPr lang="ru-RU" b="1" i="1" dirty="0">
              <a:solidFill>
                <a:srgbClr val="002060"/>
              </a:solidFill>
              <a:effectLst>
                <a:outerShdw blurRad="38100" dist="38100" dir="2700000" algn="tl">
                  <a:srgbClr val="000000">
                    <a:alpha val="43137"/>
                  </a:srgbClr>
                </a:outerShdw>
              </a:effectLst>
              <a:cs typeface="Aharoni" pitchFamily="2" charset="-79"/>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911" y="2492896"/>
            <a:ext cx="2991219" cy="3794369"/>
          </a:xfrm>
          <a:prstGeom prst="rect">
            <a:avLst/>
          </a:prstGeom>
        </p:spPr>
      </p:pic>
      <p:sp>
        <p:nvSpPr>
          <p:cNvPr id="7" name="Прямоугольник 6"/>
          <p:cNvSpPr/>
          <p:nvPr/>
        </p:nvSpPr>
        <p:spPr>
          <a:xfrm>
            <a:off x="3923928" y="1628800"/>
            <a:ext cx="4104456" cy="2185214"/>
          </a:xfrm>
          <a:prstGeom prst="rect">
            <a:avLst/>
          </a:prstGeom>
        </p:spPr>
        <p:txBody>
          <a:bodyPr wrap="square">
            <a:spAutoFit/>
          </a:bodyPr>
          <a:lstStyle/>
          <a:p>
            <a:pPr algn="ctr"/>
            <a:endParaRPr lang="ru-RU" sz="3200" b="1" dirty="0" smtClean="0">
              <a:solidFill>
                <a:srgbClr val="FF0000"/>
              </a:solidFill>
              <a:effectLst>
                <a:outerShdw blurRad="38100" dist="38100" dir="2700000" algn="tl">
                  <a:srgbClr val="000000">
                    <a:alpha val="43137"/>
                  </a:srgbClr>
                </a:outerShdw>
              </a:effectLst>
            </a:endParaRPr>
          </a:p>
          <a:p>
            <a:pPr algn="ctr"/>
            <a:endParaRPr lang="ru-RU" sz="3200" b="1" dirty="0">
              <a:solidFill>
                <a:srgbClr val="FF0000"/>
              </a:solidFill>
              <a:effectLst>
                <a:outerShdw blurRad="38100" dist="38100" dir="2700000" algn="tl">
                  <a:srgbClr val="000000">
                    <a:alpha val="43137"/>
                  </a:srgbClr>
                </a:outerShdw>
              </a:effectLst>
            </a:endParaRPr>
          </a:p>
          <a:p>
            <a:pPr algn="ctr"/>
            <a:r>
              <a:rPr lang="ru-RU" sz="3600" b="1" dirty="0" smtClean="0">
                <a:solidFill>
                  <a:srgbClr val="FF0000"/>
                </a:solidFill>
                <a:effectLst>
                  <a:outerShdw blurRad="38100" dist="38100" dir="2700000" algn="tl">
                    <a:srgbClr val="000000">
                      <a:alpha val="43137"/>
                    </a:srgbClr>
                  </a:outerShdw>
                </a:effectLst>
              </a:rPr>
              <a:t>Проект</a:t>
            </a:r>
            <a:r>
              <a:rPr lang="ru-RU" sz="3600" b="1" dirty="0" smtClean="0">
                <a:solidFill>
                  <a:srgbClr val="FF0000"/>
                </a:solidFill>
              </a:rPr>
              <a:t> </a:t>
            </a:r>
            <a:r>
              <a:rPr lang="ru-RU" sz="3600" b="1" dirty="0">
                <a:solidFill>
                  <a:srgbClr val="FF0000"/>
                </a:solidFill>
                <a:effectLst>
                  <a:outerShdw blurRad="38100" dist="38100" dir="2700000" algn="tl">
                    <a:srgbClr val="000000">
                      <a:alpha val="43137"/>
                    </a:srgbClr>
                  </a:outerShdw>
                </a:effectLst>
              </a:rPr>
              <a:t>«Красная книга России»</a:t>
            </a:r>
            <a:endParaRPr lang="ru-RU"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7920880" cy="5636699"/>
          </a:xfrm>
        </p:spPr>
        <p:txBody>
          <a:bodyPr/>
          <a:lstStyle/>
          <a:p>
            <a:r>
              <a:rPr lang="ru-RU" b="1" u="sng" dirty="0">
                <a:solidFill>
                  <a:srgbClr val="002060"/>
                </a:solidFill>
              </a:rPr>
              <a:t>Синий или голубой кит </a:t>
            </a:r>
            <a:r>
              <a:rPr lang="ru-RU" dirty="0">
                <a:solidFill>
                  <a:srgbClr val="002060"/>
                </a:solidFill>
              </a:rPr>
              <a:t>относится к категории усатых. Он является одновременно самым большим представителем китообразных, а также, по всей видимости, наиболее крупным животным, которое когда-либо обитало на планете (до 33 м длина и вес более 150 т). Наибольшей угрозой для китов стал активный промысел, который официально запрещен с 1966. Точное количество особей установить сложно – разные источники приводят противоречивые данные. Если в 19 веке численность составляла несколько сотен тысяч, то сейчас – до 5000. В нынешнее время синие киты страдают из-за столкновений с суднами, загрязнения вод, повышения шумового фона. Также они запутываются в сетях.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3645024"/>
            <a:ext cx="5171772" cy="2911357"/>
          </a:xfrm>
          <a:prstGeom prst="rect">
            <a:avLst/>
          </a:prstGeom>
        </p:spPr>
      </p:pic>
    </p:spTree>
    <p:extLst>
      <p:ext uri="{BB962C8B-B14F-4D97-AF65-F5344CB8AC3E}">
        <p14:creationId xmlns:p14="http://schemas.microsoft.com/office/powerpoint/2010/main" val="82690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8" y="404664"/>
            <a:ext cx="7202761" cy="5636699"/>
          </a:xfrm>
        </p:spPr>
        <p:txBody>
          <a:bodyPr/>
          <a:lstStyle/>
          <a:p>
            <a:r>
              <a:rPr lang="ru-RU" b="1" u="sng" dirty="0">
                <a:solidFill>
                  <a:srgbClr val="002060"/>
                </a:solidFill>
              </a:rPr>
              <a:t>Афалина</a:t>
            </a:r>
            <a:r>
              <a:rPr lang="ru-RU" dirty="0">
                <a:solidFill>
                  <a:srgbClr val="002060"/>
                </a:solidFill>
              </a:rPr>
              <a:t> (большой дельфин) представляет разновидность дельфинов. Существует несколько его подвидов. В частности в Красную Книгу России занесена Черноморская афалина, обитающая в водах Черного моря (около 7 тысяч особей). С 1996 года запрещен промысел этих дельфинов. Афалины исчезают по многим причинам: вылов рыбы, расставленные сети, браконьерство, загрязнение вод океана бытовыми отходами, шумовое загрязнение.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780928"/>
            <a:ext cx="5796136" cy="3615792"/>
          </a:xfrm>
          <a:prstGeom prst="rect">
            <a:avLst/>
          </a:prstGeom>
        </p:spPr>
      </p:pic>
    </p:spTree>
    <p:extLst>
      <p:ext uri="{BB962C8B-B14F-4D97-AF65-F5344CB8AC3E}">
        <p14:creationId xmlns:p14="http://schemas.microsoft.com/office/powerpoint/2010/main" val="106820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7632847" cy="5636699"/>
          </a:xfrm>
        </p:spPr>
        <p:txBody>
          <a:bodyPr/>
          <a:lstStyle/>
          <a:p>
            <a:r>
              <a:rPr lang="ru-RU" b="1" u="sng" dirty="0">
                <a:solidFill>
                  <a:srgbClr val="002060"/>
                </a:solidFill>
              </a:rPr>
              <a:t>Белый медведь </a:t>
            </a:r>
            <a:r>
              <a:rPr lang="ru-RU" dirty="0">
                <a:solidFill>
                  <a:srgbClr val="002060"/>
                </a:solidFill>
              </a:rPr>
              <a:t>занимает вторую строчку среди самых крупных сухопутных хищников (после гребнистого крокодила). В пределах РФ вид распространен в акватории Берингова, Чукотского моря, а также на арктическом побережье Чукотского АО. Именно здесь сосредоточена наиболее численная популяция во всем мире. Питаются белые медведи морскими млекопитающими. Ведут одиночный образ жизни. Животным угрожает браконьерство, поскольку охота на них запрещена в РФ с 1956. При этом у белых медведей низкий репродуктивный потенциал. Численность вида в нашей стране – до 7000.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1" y="3356992"/>
            <a:ext cx="5040560" cy="3359272"/>
          </a:xfrm>
          <a:prstGeom prst="rect">
            <a:avLst/>
          </a:prstGeom>
        </p:spPr>
      </p:pic>
    </p:spTree>
    <p:extLst>
      <p:ext uri="{BB962C8B-B14F-4D97-AF65-F5344CB8AC3E}">
        <p14:creationId xmlns:p14="http://schemas.microsoft.com/office/powerpoint/2010/main" val="272560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188640"/>
            <a:ext cx="6347713" cy="648072"/>
          </a:xfrm>
        </p:spPr>
        <p:txBody>
          <a:bodyPr>
            <a:normAutofit/>
          </a:bodyPr>
          <a:lstStyle/>
          <a:p>
            <a:pPr algn="ctr"/>
            <a:r>
              <a:rPr lang="ru-RU" sz="3200" dirty="0" smtClean="0">
                <a:solidFill>
                  <a:srgbClr val="002060"/>
                </a:solidFill>
              </a:rPr>
              <a:t>Заключение</a:t>
            </a:r>
            <a:endParaRPr lang="ru-RU" sz="3200" dirty="0">
              <a:solidFill>
                <a:srgbClr val="002060"/>
              </a:solidFill>
            </a:endParaRPr>
          </a:p>
        </p:txBody>
      </p:sp>
      <p:sp>
        <p:nvSpPr>
          <p:cNvPr id="3" name="Объект 2"/>
          <p:cNvSpPr>
            <a:spLocks noGrp="1"/>
          </p:cNvSpPr>
          <p:nvPr>
            <p:ph idx="1"/>
          </p:nvPr>
        </p:nvSpPr>
        <p:spPr>
          <a:xfrm>
            <a:off x="609598" y="836712"/>
            <a:ext cx="7130753" cy="5204651"/>
          </a:xfrm>
        </p:spPr>
        <p:txBody>
          <a:bodyPr/>
          <a:lstStyle/>
          <a:p>
            <a:r>
              <a:rPr lang="ru-RU" dirty="0">
                <a:solidFill>
                  <a:srgbClr val="002060"/>
                </a:solidFill>
              </a:rPr>
              <a:t>Несомненно, что и Красная книга, и заповедники, и национальные природные парки очень нужны для охраны живой природы в любой стране мира. Но еще важнее — это ответственность за природу, которую несет каждый человек. Давайте бережно относиться ко всем без исключения животным и растениям, а на природе придерживаться правила трех «не»: не шуметь, не сорить, не уничтожать. Мы недопустим, чтобы редкие виды животных и растений исчезли с лица земли!</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420398"/>
            <a:ext cx="2833847" cy="3284984"/>
          </a:xfrm>
          <a:prstGeom prst="rect">
            <a:avLst/>
          </a:prstGeom>
        </p:spPr>
      </p:pic>
    </p:spTree>
    <p:extLst>
      <p:ext uri="{BB962C8B-B14F-4D97-AF65-F5344CB8AC3E}">
        <p14:creationId xmlns:p14="http://schemas.microsoft.com/office/powerpoint/2010/main" val="215825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064896" cy="5688632"/>
          </a:xfrm>
        </p:spPr>
        <p:txBody>
          <a:bodyPr>
            <a:noAutofit/>
          </a:bodyPr>
          <a:lstStyle/>
          <a:p>
            <a:pPr marL="0" indent="0" algn="ctr">
              <a:buNone/>
            </a:pPr>
            <a:r>
              <a:rPr lang="ru-RU" sz="2400" b="1" dirty="0">
                <a:solidFill>
                  <a:srgbClr val="002060"/>
                </a:solidFill>
              </a:rPr>
              <a:t>Цель проекта</a:t>
            </a:r>
            <a:r>
              <a:rPr lang="ru-RU" sz="2400" b="1" dirty="0" smtClean="0">
                <a:solidFill>
                  <a:srgbClr val="002060"/>
                </a:solidFill>
              </a:rPr>
              <a:t>:</a:t>
            </a:r>
          </a:p>
          <a:p>
            <a:pPr marL="0" indent="0" algn="ctr">
              <a:buNone/>
            </a:pPr>
            <a:endParaRPr lang="ru-RU" sz="2400" dirty="0">
              <a:solidFill>
                <a:srgbClr val="002060"/>
              </a:solidFill>
            </a:endParaRPr>
          </a:p>
          <a:p>
            <a:r>
              <a:rPr lang="ru-RU" sz="2400" b="1" dirty="0">
                <a:solidFill>
                  <a:srgbClr val="002060"/>
                </a:solidFill>
              </a:rPr>
              <a:t> </a:t>
            </a:r>
            <a:r>
              <a:rPr lang="ru-RU" sz="2400" dirty="0">
                <a:solidFill>
                  <a:srgbClr val="002060"/>
                </a:solidFill>
              </a:rPr>
              <a:t>1.Познакомиться с Красной книгой</a:t>
            </a:r>
            <a:r>
              <a:rPr lang="ru-RU" sz="2400" dirty="0" smtClean="0">
                <a:solidFill>
                  <a:srgbClr val="002060"/>
                </a:solidFill>
              </a:rPr>
              <a:t>.</a:t>
            </a:r>
          </a:p>
          <a:p>
            <a:pPr marL="0" indent="0">
              <a:buNone/>
            </a:pPr>
            <a:endParaRPr lang="ru-RU" sz="2400" dirty="0">
              <a:solidFill>
                <a:srgbClr val="002060"/>
              </a:solidFill>
            </a:endParaRPr>
          </a:p>
          <a:p>
            <a:pPr marL="0" indent="0" algn="ctr">
              <a:buNone/>
            </a:pPr>
            <a:r>
              <a:rPr lang="ru-RU" sz="2400" b="1" dirty="0">
                <a:solidFill>
                  <a:srgbClr val="002060"/>
                </a:solidFill>
              </a:rPr>
              <a:t>Задачи проекта</a:t>
            </a:r>
            <a:r>
              <a:rPr lang="ru-RU" sz="2400" b="1" dirty="0" smtClean="0">
                <a:solidFill>
                  <a:srgbClr val="002060"/>
                </a:solidFill>
              </a:rPr>
              <a:t>:</a:t>
            </a:r>
          </a:p>
          <a:p>
            <a:pPr marL="0" indent="0" algn="ctr">
              <a:buNone/>
            </a:pPr>
            <a:endParaRPr lang="ru-RU" sz="2400" dirty="0">
              <a:solidFill>
                <a:srgbClr val="002060"/>
              </a:solidFill>
            </a:endParaRPr>
          </a:p>
          <a:p>
            <a:pPr lvl="0"/>
            <a:r>
              <a:rPr lang="ru-RU" sz="2400" dirty="0">
                <a:solidFill>
                  <a:srgbClr val="002060"/>
                </a:solidFill>
              </a:rPr>
              <a:t>Найти информацию по данной теме.</a:t>
            </a:r>
          </a:p>
          <a:p>
            <a:pPr lvl="0"/>
            <a:r>
              <a:rPr lang="ru-RU" sz="2400" dirty="0">
                <a:solidFill>
                  <a:srgbClr val="002060"/>
                </a:solidFill>
              </a:rPr>
              <a:t>Оформить проект.</a:t>
            </a:r>
          </a:p>
          <a:p>
            <a:pPr lvl="0"/>
            <a:r>
              <a:rPr lang="ru-RU" sz="2400" dirty="0">
                <a:solidFill>
                  <a:srgbClr val="002060"/>
                </a:solidFill>
              </a:rPr>
              <a:t>Представить проект </a:t>
            </a:r>
            <a:r>
              <a:rPr lang="ru-RU" sz="2400">
                <a:solidFill>
                  <a:srgbClr val="002060"/>
                </a:solidFill>
              </a:rPr>
              <a:t>в </a:t>
            </a:r>
            <a:r>
              <a:rPr lang="ru-RU" sz="2400" smtClean="0">
                <a:solidFill>
                  <a:srgbClr val="002060"/>
                </a:solidFill>
              </a:rPr>
              <a:t>группе. </a:t>
            </a:r>
            <a:endParaRPr lang="ru-RU" sz="2400" dirty="0">
              <a:solidFill>
                <a:srgbClr val="002060"/>
              </a:solidFill>
            </a:endParaRPr>
          </a:p>
          <a:p>
            <a:pPr marL="0" indent="0">
              <a:buNone/>
            </a:pPr>
            <a:endParaRPr lang="ru-RU" sz="1500" dirty="0">
              <a:solidFill>
                <a:srgbClr val="002060"/>
              </a:solidFill>
            </a:endParaRPr>
          </a:p>
        </p:txBody>
      </p:sp>
    </p:spTree>
    <p:extLst>
      <p:ext uri="{BB962C8B-B14F-4D97-AF65-F5344CB8AC3E}">
        <p14:creationId xmlns:p14="http://schemas.microsoft.com/office/powerpoint/2010/main" val="2269222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5976664" cy="432048"/>
          </a:xfrm>
        </p:spPr>
        <p:txBody>
          <a:bodyPr>
            <a:normAutofit fontScale="90000"/>
          </a:bodyPr>
          <a:lstStyle/>
          <a:p>
            <a:pPr algn="ctr"/>
            <a:r>
              <a:rPr lang="ru-RU" sz="2200" b="1" dirty="0" smtClean="0">
                <a:solidFill>
                  <a:srgbClr val="002060"/>
                </a:solidFill>
              </a:rPr>
              <a:t>Почему книга Красная ?</a:t>
            </a:r>
            <a:r>
              <a:rPr lang="ru-RU" dirty="0">
                <a:solidFill>
                  <a:srgbClr val="002060"/>
                </a:solidFill>
              </a:rPr>
              <a:t/>
            </a:r>
            <a:br>
              <a:rPr lang="ru-RU" dirty="0">
                <a:solidFill>
                  <a:srgbClr val="002060"/>
                </a:solidFill>
              </a:rPr>
            </a:br>
            <a:endParaRPr lang="ru-RU" dirty="0">
              <a:solidFill>
                <a:srgbClr val="002060"/>
              </a:solidFill>
            </a:endParaRPr>
          </a:p>
        </p:txBody>
      </p:sp>
      <p:sp>
        <p:nvSpPr>
          <p:cNvPr id="3" name="Объект 2"/>
          <p:cNvSpPr>
            <a:spLocks noGrp="1"/>
          </p:cNvSpPr>
          <p:nvPr>
            <p:ph idx="1"/>
          </p:nvPr>
        </p:nvSpPr>
        <p:spPr>
          <a:xfrm>
            <a:off x="467544" y="980728"/>
            <a:ext cx="7920880" cy="5472608"/>
          </a:xfrm>
        </p:spPr>
        <p:txBody>
          <a:bodyPr>
            <a:normAutofit/>
          </a:bodyPr>
          <a:lstStyle/>
          <a:p>
            <a:pPr fontAlgn="base"/>
            <a:r>
              <a:rPr lang="ru-RU" u="sng" dirty="0">
                <a:solidFill>
                  <a:srgbClr val="002060"/>
                </a:solidFill>
              </a:rPr>
              <a:t>Как известно, красный цвет – это запрещающий цвет:</a:t>
            </a:r>
            <a:endParaRPr lang="ru-RU" dirty="0">
              <a:solidFill>
                <a:srgbClr val="002060"/>
              </a:solidFill>
            </a:endParaRPr>
          </a:p>
          <a:p>
            <a:pPr lvl="0" fontAlgn="base"/>
            <a:r>
              <a:rPr lang="ru-RU" dirty="0">
                <a:solidFill>
                  <a:srgbClr val="002060"/>
                </a:solidFill>
              </a:rPr>
              <a:t>остановись!</a:t>
            </a:r>
          </a:p>
          <a:p>
            <a:pPr lvl="0" fontAlgn="base"/>
            <a:r>
              <a:rPr lang="ru-RU" dirty="0">
                <a:solidFill>
                  <a:srgbClr val="002060"/>
                </a:solidFill>
              </a:rPr>
              <a:t>стоп!</a:t>
            </a:r>
          </a:p>
          <a:p>
            <a:pPr lvl="0" fontAlgn="base"/>
            <a:r>
              <a:rPr lang="ru-RU" dirty="0">
                <a:solidFill>
                  <a:srgbClr val="002060"/>
                </a:solidFill>
              </a:rPr>
              <a:t>не губи!</a:t>
            </a:r>
          </a:p>
          <a:p>
            <a:pPr lvl="0" fontAlgn="base"/>
            <a:r>
              <a:rPr lang="ru-RU" dirty="0">
                <a:solidFill>
                  <a:srgbClr val="002060"/>
                </a:solidFill>
              </a:rPr>
              <a:t>дальше так нельзя!</a:t>
            </a:r>
          </a:p>
          <a:p>
            <a:pPr fontAlgn="base"/>
            <a:r>
              <a:rPr lang="ru-RU" b="1" dirty="0">
                <a:solidFill>
                  <a:srgbClr val="002060"/>
                </a:solidFill>
              </a:rPr>
              <a:t>Красный цвет</a:t>
            </a:r>
            <a:r>
              <a:rPr lang="ru-RU" dirty="0">
                <a:solidFill>
                  <a:srgbClr val="002060"/>
                </a:solidFill>
              </a:rPr>
              <a:t> – сигнал тревоги и опасности, сигнал SOS! Этот сигнал нам подают животные и растения. Книгу назвали «Красной книгой», чтобы привлечь внимание людей.</a:t>
            </a:r>
          </a:p>
          <a:p>
            <a:pPr marL="0" indent="0">
              <a:buNone/>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26" y="4221088"/>
            <a:ext cx="3451538" cy="2448272"/>
          </a:xfrm>
          <a:prstGeom prst="rect">
            <a:avLst/>
          </a:prstGeom>
        </p:spPr>
      </p:pic>
    </p:spTree>
    <p:extLst>
      <p:ext uri="{BB962C8B-B14F-4D97-AF65-F5344CB8AC3E}">
        <p14:creationId xmlns:p14="http://schemas.microsoft.com/office/powerpoint/2010/main" val="144366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404664"/>
            <a:ext cx="7490793" cy="792088"/>
          </a:xfrm>
        </p:spPr>
        <p:txBody>
          <a:bodyPr>
            <a:noAutofit/>
          </a:bodyPr>
          <a:lstStyle/>
          <a:p>
            <a:pPr algn="ctr"/>
            <a:r>
              <a:rPr lang="ru-RU" sz="2000" b="1" dirty="0" smtClean="0">
                <a:solidFill>
                  <a:srgbClr val="002060"/>
                </a:solidFill>
                <a:latin typeface="+mn-lt"/>
              </a:rPr>
              <a:t>Цвета Красной книги</a:t>
            </a:r>
            <a:endParaRPr lang="ru-RU" sz="2000" b="1" dirty="0">
              <a:solidFill>
                <a:srgbClr val="002060"/>
              </a:solidFill>
              <a:latin typeface="+mn-lt"/>
            </a:endParaRPr>
          </a:p>
        </p:txBody>
      </p:sp>
      <p:sp>
        <p:nvSpPr>
          <p:cNvPr id="3" name="Объект 2"/>
          <p:cNvSpPr>
            <a:spLocks noGrp="1"/>
          </p:cNvSpPr>
          <p:nvPr>
            <p:ph idx="1"/>
          </p:nvPr>
        </p:nvSpPr>
        <p:spPr>
          <a:xfrm>
            <a:off x="323528" y="1052736"/>
            <a:ext cx="6984777" cy="5400599"/>
          </a:xfrm>
        </p:spPr>
        <p:txBody>
          <a:bodyPr>
            <a:normAutofit fontScale="70000" lnSpcReduction="20000"/>
          </a:bodyPr>
          <a:lstStyle/>
          <a:p>
            <a:r>
              <a:rPr lang="ru-RU" sz="2600" u="sng" dirty="0">
                <a:solidFill>
                  <a:srgbClr val="002060"/>
                </a:solidFill>
              </a:rPr>
              <a:t>Сама Красная книга представлена цветными страницами:</a:t>
            </a:r>
            <a:endParaRPr lang="ru-RU" sz="2600" dirty="0">
              <a:solidFill>
                <a:srgbClr val="002060"/>
              </a:solidFill>
            </a:endParaRPr>
          </a:p>
          <a:p>
            <a:pPr lvl="0" fontAlgn="base"/>
            <a:r>
              <a:rPr lang="ru-RU" sz="2600" b="1" dirty="0">
                <a:solidFill>
                  <a:srgbClr val="002060"/>
                </a:solidFill>
              </a:rPr>
              <a:t>Черные страницы</a:t>
            </a:r>
            <a:r>
              <a:rPr lang="ru-RU" sz="2600" dirty="0">
                <a:solidFill>
                  <a:srgbClr val="002060"/>
                </a:solidFill>
              </a:rPr>
              <a:t>. Здесь содержатся списки тех, кого уже нет в природе, те виды, которые полностью исчезли, кто уже вымер (к примеру, корова морская, странствующие голуби и многие другие).</a:t>
            </a:r>
          </a:p>
          <a:p>
            <a:pPr lvl="0" fontAlgn="base"/>
            <a:r>
              <a:rPr lang="ru-RU" sz="2600" b="1" dirty="0">
                <a:solidFill>
                  <a:srgbClr val="002060"/>
                </a:solidFill>
              </a:rPr>
              <a:t>Красные страницы.</a:t>
            </a:r>
            <a:r>
              <a:rPr lang="ru-RU" sz="2600" dirty="0">
                <a:solidFill>
                  <a:srgbClr val="002060"/>
                </a:solidFill>
              </a:rPr>
              <a:t> Здесь в список собраны исчезающие и особо редкие животные (например, зубры, бобры, красный волк, амурский тигр и многие другие).</a:t>
            </a:r>
          </a:p>
          <a:p>
            <a:pPr lvl="0" fontAlgn="base"/>
            <a:r>
              <a:rPr lang="ru-RU" sz="2600" b="1" dirty="0">
                <a:solidFill>
                  <a:srgbClr val="002060"/>
                </a:solidFill>
              </a:rPr>
              <a:t>Жёлтые страницы.</a:t>
            </a:r>
            <a:r>
              <a:rPr lang="ru-RU" sz="2600" dirty="0">
                <a:solidFill>
                  <a:srgbClr val="002060"/>
                </a:solidFill>
              </a:rPr>
              <a:t> На этих страницах те животные и растения, чьё количество уменьшается с каждым днём (к примеру, медведи белые, красный фламинго, розовая чайка и другие виды).</a:t>
            </a:r>
          </a:p>
          <a:p>
            <a:pPr lvl="0" fontAlgn="base"/>
            <a:r>
              <a:rPr lang="ru-RU" sz="2600" b="1" dirty="0">
                <a:solidFill>
                  <a:srgbClr val="002060"/>
                </a:solidFill>
              </a:rPr>
              <a:t>Белые страницы.</a:t>
            </a:r>
            <a:r>
              <a:rPr lang="ru-RU" sz="2600" dirty="0">
                <a:solidFill>
                  <a:srgbClr val="002060"/>
                </a:solidFill>
              </a:rPr>
              <a:t> На них представлены животные, которых во все времена было не много.</a:t>
            </a:r>
          </a:p>
          <a:p>
            <a:pPr lvl="0" fontAlgn="base"/>
            <a:r>
              <a:rPr lang="ru-RU" sz="2600" b="1" dirty="0">
                <a:solidFill>
                  <a:srgbClr val="002060"/>
                </a:solidFill>
              </a:rPr>
              <a:t>Серые страницы.</a:t>
            </a:r>
            <a:r>
              <a:rPr lang="ru-RU" sz="2600" dirty="0">
                <a:solidFill>
                  <a:srgbClr val="002060"/>
                </a:solidFill>
              </a:rPr>
              <a:t> Сюда внесены животные, которые ещё мало изучены, а места их естественного обитания малодоступны.</a:t>
            </a:r>
          </a:p>
          <a:p>
            <a:pPr lvl="0" fontAlgn="base"/>
            <a:r>
              <a:rPr lang="ru-RU" sz="2600" b="1" dirty="0">
                <a:solidFill>
                  <a:srgbClr val="002060"/>
                </a:solidFill>
              </a:rPr>
              <a:t>Зелёные страницы.</a:t>
            </a:r>
            <a:r>
              <a:rPr lang="ru-RU" sz="2600" dirty="0">
                <a:solidFill>
                  <a:srgbClr val="002060"/>
                </a:solidFill>
              </a:rPr>
              <a:t> Здесь представлены виды животных и растений, которые людям удалось сохранить и спасти от неизбежного вымирания (к примеру, лось, бобр речной).</a:t>
            </a:r>
          </a:p>
          <a:p>
            <a:endParaRPr lang="ru-RU" dirty="0"/>
          </a:p>
        </p:txBody>
      </p:sp>
    </p:spTree>
    <p:extLst>
      <p:ext uri="{BB962C8B-B14F-4D97-AF65-F5344CB8AC3E}">
        <p14:creationId xmlns:p14="http://schemas.microsoft.com/office/powerpoint/2010/main" val="3605483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60648"/>
            <a:ext cx="5193624" cy="504056"/>
          </a:xfrm>
        </p:spPr>
        <p:txBody>
          <a:bodyPr>
            <a:noAutofit/>
          </a:bodyPr>
          <a:lstStyle/>
          <a:p>
            <a:r>
              <a:rPr lang="ru-RU" sz="2800" b="1" dirty="0" smtClean="0">
                <a:solidFill>
                  <a:srgbClr val="002060"/>
                </a:solidFill>
              </a:rPr>
              <a:t>Животные красной книги</a:t>
            </a:r>
            <a:endParaRPr lang="ru-RU" sz="2800" b="1" dirty="0">
              <a:solidFill>
                <a:srgbClr val="002060"/>
              </a:solidFill>
            </a:endParaRPr>
          </a:p>
        </p:txBody>
      </p:sp>
      <p:sp>
        <p:nvSpPr>
          <p:cNvPr id="3" name="Объект 2"/>
          <p:cNvSpPr>
            <a:spLocks noGrp="1"/>
          </p:cNvSpPr>
          <p:nvPr>
            <p:ph idx="1"/>
          </p:nvPr>
        </p:nvSpPr>
        <p:spPr>
          <a:xfrm>
            <a:off x="609599" y="1124744"/>
            <a:ext cx="6347714" cy="4916619"/>
          </a:xfrm>
        </p:spPr>
        <p:txBody>
          <a:bodyPr/>
          <a:lstStyle/>
          <a:p>
            <a:r>
              <a:rPr lang="ru-RU" b="1" u="sng" dirty="0" err="1">
                <a:solidFill>
                  <a:srgbClr val="002060"/>
                </a:solidFill>
              </a:rPr>
              <a:t>Cнежный</a:t>
            </a:r>
            <a:r>
              <a:rPr lang="ru-RU" b="1" u="sng" dirty="0">
                <a:solidFill>
                  <a:srgbClr val="002060"/>
                </a:solidFill>
              </a:rPr>
              <a:t> барс </a:t>
            </a:r>
            <a:r>
              <a:rPr lang="ru-RU" dirty="0">
                <a:solidFill>
                  <a:srgbClr val="002060"/>
                </a:solidFill>
              </a:rPr>
              <a:t>(ирбис</a:t>
            </a:r>
            <a:r>
              <a:rPr lang="ru-RU" dirty="0" smtClean="0">
                <a:solidFill>
                  <a:srgbClr val="002060"/>
                </a:solidFill>
              </a:rPr>
              <a:t>) </a:t>
            </a:r>
            <a:r>
              <a:rPr lang="ru-RU" dirty="0">
                <a:solidFill>
                  <a:srgbClr val="002060"/>
                </a:solidFill>
              </a:rPr>
              <a:t>редкий, малочисленный вид. В Красной книге РФ ему присвоена первая категория – «вид, находящийся под угрозой исчезновения на пределе ареала». Общая численность снежного барса в России, по оценкам экспертов WWF (Всемирного фонда дикой природы), составляет не более 80-100 особей.</a:t>
            </a:r>
            <a:br>
              <a:rPr lang="ru-RU" dirty="0">
                <a:solidFill>
                  <a:srgbClr val="002060"/>
                </a:solidFill>
              </a:rPr>
            </a:br>
            <a:endParaRPr lang="ru-RU" dirty="0">
              <a:solidFill>
                <a:srgbClr val="002060"/>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212976"/>
            <a:ext cx="4499992" cy="2905904"/>
          </a:xfrm>
          <a:prstGeom prst="rect">
            <a:avLst/>
          </a:prstGeom>
        </p:spPr>
      </p:pic>
    </p:spTree>
    <p:extLst>
      <p:ext uri="{BB962C8B-B14F-4D97-AF65-F5344CB8AC3E}">
        <p14:creationId xmlns:p14="http://schemas.microsoft.com/office/powerpoint/2010/main" val="2935820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620688"/>
            <a:ext cx="7776863" cy="5420675"/>
          </a:xfrm>
        </p:spPr>
        <p:txBody>
          <a:bodyPr>
            <a:normAutofit/>
          </a:bodyPr>
          <a:lstStyle/>
          <a:p>
            <a:pPr marL="0" indent="0">
              <a:buNone/>
            </a:pPr>
            <a:r>
              <a:rPr lang="ru-RU" b="1" u="sng" dirty="0">
                <a:solidFill>
                  <a:srgbClr val="002060"/>
                </a:solidFill>
              </a:rPr>
              <a:t>Амурский тигр </a:t>
            </a:r>
            <a:r>
              <a:rPr lang="ru-RU" dirty="0">
                <a:solidFill>
                  <a:srgbClr val="002060"/>
                </a:solidFill>
              </a:rPr>
              <a:t>один из самых редких хищников планеты, самый крупный тигр в мире, единственный представитель вида, живущий в снегах. Амурский тигр занесен в Международную Красную книгу, в России эти звери обитают только в Приморском и Хабаровском краях. По данным последней переписи, популяция редкого зверя в РФ насчитывает около 450 особей</a:t>
            </a:r>
            <a:r>
              <a:rPr lang="ru-RU" dirty="0" smtClean="0">
                <a:solidFill>
                  <a:srgbClr val="002060"/>
                </a:solidFill>
              </a:rPr>
              <a:t>.</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626077"/>
            <a:ext cx="5796136" cy="3498382"/>
          </a:xfrm>
          <a:prstGeom prst="rect">
            <a:avLst/>
          </a:prstGeom>
        </p:spPr>
      </p:pic>
    </p:spTree>
    <p:extLst>
      <p:ext uri="{BB962C8B-B14F-4D97-AF65-F5344CB8AC3E}">
        <p14:creationId xmlns:p14="http://schemas.microsoft.com/office/powerpoint/2010/main" val="978534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9" y="548680"/>
            <a:ext cx="6347714" cy="5492683"/>
          </a:xfrm>
        </p:spPr>
        <p:txBody>
          <a:bodyPr/>
          <a:lstStyle/>
          <a:p>
            <a:r>
              <a:rPr lang="ru-RU" b="1" u="sng" dirty="0">
                <a:solidFill>
                  <a:srgbClr val="002060"/>
                </a:solidFill>
              </a:rPr>
              <a:t>Дальневосточный </a:t>
            </a:r>
            <a:r>
              <a:rPr lang="ru-RU" b="1" u="sng" dirty="0" smtClean="0">
                <a:solidFill>
                  <a:srgbClr val="002060"/>
                </a:solidFill>
              </a:rPr>
              <a:t>леопард </a:t>
            </a:r>
            <a:r>
              <a:rPr lang="ru-RU" dirty="0">
                <a:solidFill>
                  <a:srgbClr val="002060"/>
                </a:solidFill>
              </a:rPr>
              <a:t>подвид леопардов класса млекопитающих, отряда хищных, семейства кошачьих. Это один из самых редких представителей семейства кошачьих в мире. Многие специалисты считают дальневосточного леопарда самым красивым подвидом леопардов и часто сравнивают его со снежным барсом. Юг Приморского края – единственный в России ареал обитания дальневосточного леопарда. По данным последней переписи, в настоящее время в Уссурийской тайге обитает около 50 особей леопарда. Ученые многих стран и WWF озабочены вопросом сохранения вымирающего вида</a:t>
            </a:r>
            <a:r>
              <a:rPr lang="ru-RU" dirty="0" smtClean="0">
                <a:solidFill>
                  <a:srgbClr val="002060"/>
                </a:solidFill>
              </a:rPr>
              <a:t>. </a:t>
            </a:r>
            <a:endParaRPr lang="ru-RU" dirty="0">
              <a:solidFill>
                <a:srgbClr val="00206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4221088"/>
            <a:ext cx="4644008" cy="2322004"/>
          </a:xfrm>
          <a:prstGeom prst="rect">
            <a:avLst/>
          </a:prstGeom>
        </p:spPr>
      </p:pic>
    </p:spTree>
    <p:extLst>
      <p:ext uri="{BB962C8B-B14F-4D97-AF65-F5344CB8AC3E}">
        <p14:creationId xmlns:p14="http://schemas.microsoft.com/office/powerpoint/2010/main" val="316107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9" y="404664"/>
            <a:ext cx="7632848" cy="5636699"/>
          </a:xfrm>
        </p:spPr>
        <p:txBody>
          <a:bodyPr/>
          <a:lstStyle/>
          <a:p>
            <a:r>
              <a:rPr lang="ru-RU" b="1" u="sng" dirty="0" smtClean="0">
                <a:solidFill>
                  <a:srgbClr val="002060"/>
                </a:solidFill>
              </a:rPr>
              <a:t>Сивуч или </a:t>
            </a:r>
            <a:r>
              <a:rPr lang="ru-RU" b="1" u="sng" dirty="0">
                <a:solidFill>
                  <a:srgbClr val="002060"/>
                </a:solidFill>
              </a:rPr>
              <a:t>северный морской лев </a:t>
            </a:r>
            <a:r>
              <a:rPr lang="ru-RU" dirty="0">
                <a:solidFill>
                  <a:srgbClr val="002060"/>
                </a:solidFill>
              </a:rPr>
              <a:t>– самый крупный вид в семействе ушастых тюленей. Относится ко второй категории животных, то есть к тем, численность которых сокращается. В России сивучи начали заметно исчезать в 1890-1990 годах – со 115 000 до 15 000 особей. Согласно последним данным, их популяция в водах Животные встречаются в водах Охотского, Берингова, Японского морей, а также вдоль Курильских островов и Восточной Камчатки. Точная причина снижения численности северных морских львов не установлена. Основные факторы: промысел, загрязнение вод, потепление, вылов рыбы, которая составляет основу рациона морских львов. Также у сивучей есть естественные враги – </a:t>
            </a:r>
            <a:r>
              <a:rPr lang="ru-RU" dirty="0" err="1">
                <a:solidFill>
                  <a:srgbClr val="002060"/>
                </a:solidFill>
              </a:rPr>
              <a:t>косатки</a:t>
            </a:r>
            <a:r>
              <a:rPr lang="ru-RU" dirty="0">
                <a:solidFill>
                  <a:srgbClr val="002060"/>
                </a:solidFill>
              </a:rPr>
              <a:t> и бурые медведи.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3933056"/>
            <a:ext cx="4283968" cy="2407963"/>
          </a:xfrm>
          <a:prstGeom prst="rect">
            <a:avLst/>
          </a:prstGeom>
        </p:spPr>
      </p:pic>
    </p:spTree>
    <p:extLst>
      <p:ext uri="{BB962C8B-B14F-4D97-AF65-F5344CB8AC3E}">
        <p14:creationId xmlns:p14="http://schemas.microsoft.com/office/powerpoint/2010/main" val="216905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8" y="548680"/>
            <a:ext cx="7202761" cy="5492683"/>
          </a:xfrm>
        </p:spPr>
        <p:txBody>
          <a:bodyPr/>
          <a:lstStyle/>
          <a:p>
            <a:r>
              <a:rPr lang="ru-RU" b="1" u="sng" dirty="0">
                <a:solidFill>
                  <a:srgbClr val="002060"/>
                </a:solidFill>
              </a:rPr>
              <a:t>Моржи</a:t>
            </a:r>
            <a:r>
              <a:rPr lang="ru-RU" dirty="0">
                <a:solidFill>
                  <a:srgbClr val="002060"/>
                </a:solidFill>
              </a:rPr>
              <a:t> – единственные представители своего семейства. Молодых особей легко отличить от взрослых: у вторых имеются огромные бивни. В ККРФ занесен морж атлантический и </a:t>
            </a:r>
            <a:r>
              <a:rPr lang="ru-RU" dirty="0" err="1">
                <a:solidFill>
                  <a:srgbClr val="002060"/>
                </a:solidFill>
              </a:rPr>
              <a:t>лаптевский</a:t>
            </a:r>
            <a:r>
              <a:rPr lang="ru-RU" dirty="0">
                <a:solidFill>
                  <a:srgbClr val="002060"/>
                </a:solidFill>
              </a:rPr>
              <a:t>. Популяция первого вида в России – около 20 тысяч, второго – до 10 тысяч особей. В случае с атлантическим моржом численность особей была существенно снижена вследствие неконтролируемого промысла. Также на популяцию влияют изменения климата, естественные враги, паразиты.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140968"/>
            <a:ext cx="4860032" cy="3411759"/>
          </a:xfrm>
          <a:prstGeom prst="rect">
            <a:avLst/>
          </a:prstGeom>
        </p:spPr>
      </p:pic>
    </p:spTree>
    <p:extLst>
      <p:ext uri="{BB962C8B-B14F-4D97-AF65-F5344CB8AC3E}">
        <p14:creationId xmlns:p14="http://schemas.microsoft.com/office/powerpoint/2010/main" val="2294221826"/>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709</TotalTime>
  <Words>794</Words>
  <Application>Microsoft Office PowerPoint</Application>
  <PresentationFormat>Экран (4:3)</PresentationFormat>
  <Paragraphs>41</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Aharoni</vt:lpstr>
      <vt:lpstr>Arial</vt:lpstr>
      <vt:lpstr>Trebuchet MS</vt:lpstr>
      <vt:lpstr>Wingdings 3</vt:lpstr>
      <vt:lpstr>Аспект</vt:lpstr>
      <vt:lpstr>Муниципальное Автономное Дошкольное Образовательное Учреждение  № 437 «Солнечный лучик» г.Екатеринбург</vt:lpstr>
      <vt:lpstr>Презентация PowerPoint</vt:lpstr>
      <vt:lpstr>Почему книга Красная ? </vt:lpstr>
      <vt:lpstr>Цвета Красной книги</vt:lpstr>
      <vt:lpstr>Животные красной книги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Артикуляционная гимнастика</dc:title>
  <dc:creator>Admin</dc:creator>
  <cp:lastModifiedBy>Логопед Счастливая</cp:lastModifiedBy>
  <cp:revision>64</cp:revision>
  <dcterms:created xsi:type="dcterms:W3CDTF">2018-11-23T07:25:00Z</dcterms:created>
  <dcterms:modified xsi:type="dcterms:W3CDTF">2024-01-18T08:47:57Z</dcterms:modified>
</cp:coreProperties>
</file>