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1"/>
  </p:sldMasterIdLst>
  <p:sldIdLst>
    <p:sldId id="257" r:id="rId2"/>
    <p:sldId id="261" r:id="rId3"/>
    <p:sldId id="263" r:id="rId4"/>
    <p:sldId id="262" r:id="rId5"/>
    <p:sldId id="264" r:id="rId6"/>
    <p:sldId id="265" r:id="rId7"/>
    <p:sldId id="266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6F8BBE"/>
    <a:srgbClr val="BED6F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91" d="100"/>
          <a:sy n="91" d="100"/>
        </p:scale>
        <p:origin x="-486" y="-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41C7E-75DC-4401-A1DF-A9AC6FEABF54}" type="datetimeFigureOut">
              <a:rPr lang="ru-RU" smtClean="0"/>
              <a:pPr/>
              <a:t>15.11.2020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11AA6-AF92-4F1D-A0E8-F3FC49A545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380365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41C7E-75DC-4401-A1DF-A9AC6FEABF54}" type="datetimeFigureOut">
              <a:rPr lang="ru-RU" smtClean="0"/>
              <a:pPr/>
              <a:t>15.11.2020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11AA6-AF92-4F1D-A0E8-F3FC49A545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744554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41C7E-75DC-4401-A1DF-A9AC6FEABF54}" type="datetimeFigureOut">
              <a:rPr lang="ru-RU" smtClean="0"/>
              <a:pPr/>
              <a:t>15.11.2020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11AA6-AF92-4F1D-A0E8-F3FC49A545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869354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41C7E-75DC-4401-A1DF-A9AC6FEABF54}" type="datetimeFigureOut">
              <a:rPr lang="ru-RU" smtClean="0"/>
              <a:pPr/>
              <a:t>15.11.2020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11AA6-AF92-4F1D-A0E8-F3FC49A545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89894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41C7E-75DC-4401-A1DF-A9AC6FEABF54}" type="datetimeFigureOut">
              <a:rPr lang="ru-RU" smtClean="0"/>
              <a:pPr/>
              <a:t>15.11.2020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11AA6-AF92-4F1D-A0E8-F3FC49A545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991159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41C7E-75DC-4401-A1DF-A9AC6FEABF54}" type="datetimeFigureOut">
              <a:rPr lang="ru-RU" smtClean="0"/>
              <a:pPr/>
              <a:t>15.11.2020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11AA6-AF92-4F1D-A0E8-F3FC49A545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792176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41C7E-75DC-4401-A1DF-A9AC6FEABF54}" type="datetimeFigureOut">
              <a:rPr lang="ru-RU" smtClean="0"/>
              <a:pPr/>
              <a:t>15.11.2020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11AA6-AF92-4F1D-A0E8-F3FC49A545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219458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41C7E-75DC-4401-A1DF-A9AC6FEABF54}" type="datetimeFigureOut">
              <a:rPr lang="ru-RU" smtClean="0"/>
              <a:pPr/>
              <a:t>15.11.2020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11AA6-AF92-4F1D-A0E8-F3FC49A545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366580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41C7E-75DC-4401-A1DF-A9AC6FEABF54}" type="datetimeFigureOut">
              <a:rPr lang="ru-RU" smtClean="0"/>
              <a:pPr/>
              <a:t>15.11.2020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11AA6-AF92-4F1D-A0E8-F3FC49A545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622061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41C7E-75DC-4401-A1DF-A9AC6FEABF54}" type="datetimeFigureOut">
              <a:rPr lang="ru-RU" smtClean="0"/>
              <a:pPr/>
              <a:t>15.11.2020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11AA6-AF92-4F1D-A0E8-F3FC49A545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671415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41C7E-75DC-4401-A1DF-A9AC6FEABF54}" type="datetimeFigureOut">
              <a:rPr lang="ru-RU" smtClean="0"/>
              <a:pPr/>
              <a:t>15.11.2020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11AA6-AF92-4F1D-A0E8-F3FC49A545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329241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941C7E-75DC-4401-A1DF-A9AC6FEABF54}" type="datetimeFigureOut">
              <a:rPr lang="ru-RU" smtClean="0"/>
              <a:pPr/>
              <a:t>15.11.2020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E11AA6-AF92-4F1D-A0E8-F3FC49A545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02400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www.instagram.com/talant_675/?hl=ru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368C8433-DFC3-444D-B841-B7DB0ED10271}"/>
              </a:ext>
            </a:extLst>
          </p:cNvPr>
          <p:cNvSpPr txBox="1"/>
          <p:nvPr/>
        </p:nvSpPr>
        <p:spPr>
          <a:xfrm>
            <a:off x="3857626" y="460330"/>
            <a:ext cx="57350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002060"/>
                </a:solidFill>
                <a:ea typeface="Verdana" pitchFamily="34" charset="0"/>
                <a:cs typeface="Verdana" pitchFamily="34" charset="0"/>
              </a:rPr>
              <a:t>VI </a:t>
            </a:r>
            <a:r>
              <a:rPr lang="ru-RU" sz="2000" b="1" dirty="0" smtClean="0">
                <a:solidFill>
                  <a:srgbClr val="002060"/>
                </a:solidFill>
                <a:ea typeface="Verdana" pitchFamily="34" charset="0"/>
                <a:cs typeface="Verdana" pitchFamily="34" charset="0"/>
              </a:rPr>
              <a:t>ВСЕРОССИЙСКИЙ СЪЕЗД РАБОТНИКОВ ДОШКОЛЬНОГО ОБРАЗОВАНИЯ</a:t>
            </a:r>
            <a:endParaRPr lang="ru-RU" sz="2000" b="1" dirty="0">
              <a:solidFill>
                <a:srgbClr val="002060"/>
              </a:solidFill>
              <a:ea typeface="Verdana" pitchFamily="34" charset="0"/>
              <a:cs typeface="Verdana" pitchFamily="34" charset="0"/>
            </a:endParaRPr>
          </a:p>
        </p:txBody>
      </p:sp>
      <p:pic>
        <p:nvPicPr>
          <p:cNvPr id="12" name="Picture 2" descr="В Москве открылся V Всероссийский съезд работников дошкольного образования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058959" y="170232"/>
            <a:ext cx="2048128" cy="1288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Группа 12"/>
          <p:cNvGrpSpPr/>
          <p:nvPr/>
        </p:nvGrpSpPr>
        <p:grpSpPr>
          <a:xfrm>
            <a:off x="281458" y="417240"/>
            <a:ext cx="2299816" cy="449112"/>
            <a:chOff x="267174" y="188640"/>
            <a:chExt cx="2299816" cy="449112"/>
          </a:xfrm>
        </p:grpSpPr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267174" y="188640"/>
              <a:ext cx="369735" cy="430060"/>
            </a:xfrm>
            <a:prstGeom prst="rect">
              <a:avLst/>
            </a:prstGeom>
          </p:spPr>
        </p:pic>
        <p:sp>
          <p:nvSpPr>
            <p:cNvPr id="15" name="Title 1"/>
            <p:cNvSpPr txBox="1">
              <a:spLocks/>
            </p:cNvSpPr>
            <p:nvPr/>
          </p:nvSpPr>
          <p:spPr bwMode="auto">
            <a:xfrm>
              <a:off x="589905" y="315818"/>
              <a:ext cx="1977085" cy="3219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9464" tIns="49736" rIns="99464" bIns="49736"/>
            <a:lstStyle>
              <a:lvl1pPr algn="ctr" eaLnBrk="0" hangingPunct="0">
                <a:lnSpc>
                  <a:spcPct val="130000"/>
                </a:lnSpc>
                <a:spcBef>
                  <a:spcPct val="20000"/>
                </a:spcBef>
                <a:buFont typeface="Arial" charset="0"/>
                <a:defRPr sz="1200">
                  <a:solidFill>
                    <a:schemeClr val="tx2"/>
                  </a:solidFill>
                  <a:latin typeface="Open Sans Light" pitchFamily="34" charset="0"/>
                  <a:ea typeface="MS PGothic" pitchFamily="34" charset="-128"/>
                  <a:cs typeface="Open Sans Light" pitchFamily="34" charset="0"/>
                </a:defRPr>
              </a:lvl1pPr>
              <a:lvl2pPr marL="742950" indent="-285750" algn="ctr" eaLnBrk="0" hangingPunct="0">
                <a:lnSpc>
                  <a:spcPct val="130000"/>
                </a:lnSpc>
                <a:spcBef>
                  <a:spcPct val="20000"/>
                </a:spcBef>
                <a:buFont typeface="Arial" charset="0"/>
                <a:defRPr sz="1500">
                  <a:solidFill>
                    <a:schemeClr val="tx2"/>
                  </a:solidFill>
                  <a:latin typeface="Open Sans" pitchFamily="34" charset="0"/>
                  <a:ea typeface="MS PGothic" pitchFamily="34" charset="-128"/>
                  <a:cs typeface="Open Sans" pitchFamily="34" charset="0"/>
                </a:defRPr>
              </a:lvl2pPr>
              <a:lvl3pPr marL="1143000" indent="-228600" algn="ctr" eaLnBrk="0" hangingPunct="0">
                <a:lnSpc>
                  <a:spcPct val="130000"/>
                </a:lnSpc>
                <a:spcBef>
                  <a:spcPct val="20000"/>
                </a:spcBef>
                <a:buFont typeface="Arial" charset="0"/>
                <a:defRPr sz="1500">
                  <a:solidFill>
                    <a:schemeClr val="tx2"/>
                  </a:solidFill>
                  <a:latin typeface="Open Sans" pitchFamily="34" charset="0"/>
                  <a:ea typeface="MS PGothic" pitchFamily="34" charset="-128"/>
                  <a:cs typeface="Open Sans" pitchFamily="34" charset="0"/>
                </a:defRPr>
              </a:lvl3pPr>
              <a:lvl4pPr marL="1600200" indent="-228600" algn="ctr" eaLnBrk="0" hangingPunct="0">
                <a:lnSpc>
                  <a:spcPct val="130000"/>
                </a:lnSpc>
                <a:spcBef>
                  <a:spcPct val="20000"/>
                </a:spcBef>
                <a:buFont typeface="Arial" charset="0"/>
                <a:defRPr sz="1500">
                  <a:solidFill>
                    <a:schemeClr val="tx2"/>
                  </a:solidFill>
                  <a:latin typeface="Open Sans" pitchFamily="34" charset="0"/>
                  <a:ea typeface="MS PGothic" pitchFamily="34" charset="-128"/>
                  <a:cs typeface="Open Sans" pitchFamily="34" charset="0"/>
                </a:defRPr>
              </a:lvl4pPr>
              <a:lvl5pPr marL="2057400" indent="-228600" algn="ctr" eaLnBrk="0" hangingPunct="0">
                <a:lnSpc>
                  <a:spcPct val="130000"/>
                </a:lnSpc>
                <a:spcBef>
                  <a:spcPct val="20000"/>
                </a:spcBef>
                <a:buFont typeface="Arial" charset="0"/>
                <a:defRPr sz="1500">
                  <a:solidFill>
                    <a:schemeClr val="tx2"/>
                  </a:solidFill>
                  <a:latin typeface="Open Sans" pitchFamily="34" charset="0"/>
                  <a:ea typeface="MS PGothic" pitchFamily="34" charset="-128"/>
                  <a:cs typeface="Open Sans" pitchFamily="34" charset="0"/>
                </a:defRPr>
              </a:lvl5pPr>
              <a:lvl6pPr marL="2514600" indent="-228600" algn="ctr" defTabSz="517525" eaLnBrk="0" fontAlgn="base" hangingPunct="0">
                <a:lnSpc>
                  <a:spcPct val="130000"/>
                </a:lnSpc>
                <a:spcBef>
                  <a:spcPct val="20000"/>
                </a:spcBef>
                <a:spcAft>
                  <a:spcPct val="0"/>
                </a:spcAft>
                <a:buFont typeface="Arial" charset="0"/>
                <a:defRPr sz="1500">
                  <a:solidFill>
                    <a:schemeClr val="tx2"/>
                  </a:solidFill>
                  <a:latin typeface="Open Sans" pitchFamily="34" charset="0"/>
                  <a:ea typeface="MS PGothic" pitchFamily="34" charset="-128"/>
                  <a:cs typeface="Open Sans" pitchFamily="34" charset="0"/>
                </a:defRPr>
              </a:lvl6pPr>
              <a:lvl7pPr marL="2971800" indent="-228600" algn="ctr" defTabSz="517525" eaLnBrk="0" fontAlgn="base" hangingPunct="0">
                <a:lnSpc>
                  <a:spcPct val="130000"/>
                </a:lnSpc>
                <a:spcBef>
                  <a:spcPct val="20000"/>
                </a:spcBef>
                <a:spcAft>
                  <a:spcPct val="0"/>
                </a:spcAft>
                <a:buFont typeface="Arial" charset="0"/>
                <a:defRPr sz="1500">
                  <a:solidFill>
                    <a:schemeClr val="tx2"/>
                  </a:solidFill>
                  <a:latin typeface="Open Sans" pitchFamily="34" charset="0"/>
                  <a:ea typeface="MS PGothic" pitchFamily="34" charset="-128"/>
                  <a:cs typeface="Open Sans" pitchFamily="34" charset="0"/>
                </a:defRPr>
              </a:lvl7pPr>
              <a:lvl8pPr marL="3429000" indent="-228600" algn="ctr" defTabSz="517525" eaLnBrk="0" fontAlgn="base" hangingPunct="0">
                <a:lnSpc>
                  <a:spcPct val="130000"/>
                </a:lnSpc>
                <a:spcBef>
                  <a:spcPct val="20000"/>
                </a:spcBef>
                <a:spcAft>
                  <a:spcPct val="0"/>
                </a:spcAft>
                <a:buFont typeface="Arial" charset="0"/>
                <a:defRPr sz="1500">
                  <a:solidFill>
                    <a:schemeClr val="tx2"/>
                  </a:solidFill>
                  <a:latin typeface="Open Sans" pitchFamily="34" charset="0"/>
                  <a:ea typeface="MS PGothic" pitchFamily="34" charset="-128"/>
                  <a:cs typeface="Open Sans" pitchFamily="34" charset="0"/>
                </a:defRPr>
              </a:lvl8pPr>
              <a:lvl9pPr marL="3886200" indent="-228600" algn="ctr" defTabSz="517525" eaLnBrk="0" fontAlgn="base" hangingPunct="0">
                <a:lnSpc>
                  <a:spcPct val="130000"/>
                </a:lnSpc>
                <a:spcBef>
                  <a:spcPct val="20000"/>
                </a:spcBef>
                <a:spcAft>
                  <a:spcPct val="0"/>
                </a:spcAft>
                <a:buFont typeface="Arial" charset="0"/>
                <a:defRPr sz="1500">
                  <a:solidFill>
                    <a:schemeClr val="tx2"/>
                  </a:solidFill>
                  <a:latin typeface="Open Sans" pitchFamily="34" charset="0"/>
                  <a:ea typeface="MS PGothic" pitchFamily="34" charset="-128"/>
                  <a:cs typeface="Open Sans" pitchFamily="34" charset="0"/>
                </a:defRPr>
              </a:lvl9pPr>
            </a:lstStyle>
            <a:p>
              <a:pPr algn="l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ru-RU" altLang="ru-RU" sz="800" b="1" dirty="0">
                  <a:solidFill>
                    <a:prstClr val="white"/>
                  </a:solidFill>
                  <a:latin typeface="+mn-lt"/>
                  <a:ea typeface="Roboto" pitchFamily="2" charset="0"/>
                  <a:cs typeface="Roboto" panose="020B0604020202020204" charset="0"/>
                </a:rPr>
                <a:t>МИНИСТЕРСТВО ПРОСВЕЩЕНИЯ </a:t>
              </a:r>
            </a:p>
            <a:p>
              <a:pPr algn="l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ru-RU" altLang="ru-RU" sz="800" b="1" dirty="0">
                  <a:solidFill>
                    <a:prstClr val="white"/>
                  </a:solidFill>
                  <a:latin typeface="+mn-lt"/>
                  <a:ea typeface="Roboto" pitchFamily="2" charset="0"/>
                  <a:cs typeface="Roboto" panose="020B0604020202020204" charset="0"/>
                </a:rPr>
                <a:t>РОССИЙСКОЙ ФЕДЕРАЦИИ</a:t>
              </a:r>
            </a:p>
          </p:txBody>
        </p:sp>
      </p:grpSp>
      <p:sp>
        <p:nvSpPr>
          <p:cNvPr id="7" name="Прямоугольник 6"/>
          <p:cNvSpPr/>
          <p:nvPr/>
        </p:nvSpPr>
        <p:spPr>
          <a:xfrm>
            <a:off x="3426372" y="1566041"/>
            <a:ext cx="8092966" cy="6432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Всероссийский проект социальной направленности «Культурный код России» -  инструмент преемственности семейного и общественного воспитания.</a:t>
            </a:r>
          </a:p>
          <a:p>
            <a:pPr algn="ctr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к.п.н., начальник отдела по инновационной деятельности и социальному партнерству ООО «ЦНОИ», заместитель председателя Невской Образовательной Ассамблеи г. Санкт-Петербурга Кудрявцева Елена Александровна</a:t>
            </a:r>
          </a:p>
          <a:p>
            <a:pPr algn="ctr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89817789235, </a:t>
            </a:r>
            <a:r>
              <a:rPr kumimoji="0" 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</a:t>
            </a: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je</a:t>
            </a:r>
            <a:r>
              <a:rPr kumimoji="0" 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</a:t>
            </a: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@</a:t>
            </a:r>
            <a:r>
              <a:rPr kumimoji="0" 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yandex.ru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2965514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68C8433-DFC3-444D-B841-B7DB0ED10271}"/>
              </a:ext>
            </a:extLst>
          </p:cNvPr>
          <p:cNvSpPr txBox="1"/>
          <p:nvPr/>
        </p:nvSpPr>
        <p:spPr>
          <a:xfrm>
            <a:off x="3857626" y="460330"/>
            <a:ext cx="573501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sz="2400" b="1" dirty="0">
              <a:solidFill>
                <a:srgbClr val="002060"/>
              </a:solidFill>
              <a:ea typeface="Verdana" pitchFamily="34" charset="0"/>
              <a:cs typeface="Verdana" pitchFamily="34" charset="0"/>
            </a:endParaRPr>
          </a:p>
        </p:txBody>
      </p:sp>
      <p:pic>
        <p:nvPicPr>
          <p:cNvPr id="7" name="Picture 2" descr="В Москве открылся V Всероссийский съезд работников дошкольного образования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058959" y="170232"/>
            <a:ext cx="2048128" cy="1288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258207" y="239561"/>
            <a:ext cx="705244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 тысячелетнюю историю человечества сложились две ветви воспитания подрастающего поколения: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семейное и общественное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279228" y="2143798"/>
            <a:ext cx="819806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ТОЛЬКО В ПРЕЕМСТВЕННОСТИ ЭТИХ ДВУХ СОЦИАЛЬНЫХ ИНСТИТУТОВ УСПЕШНОСТЬ РЕБЕНКА!!!</a:t>
            </a:r>
          </a:p>
          <a:p>
            <a:pPr algn="ctr"/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363310" y="2638097"/>
            <a:ext cx="794582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Современная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семья нуждается в Помощи, Поддержке, в Образовании! Кто способен ее оказать? Каким способами это делать?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289738" y="3957367"/>
            <a:ext cx="811398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zh-TW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</a:t>
            </a:r>
            <a:r>
              <a:rPr lang="ru-RU" altLang="zh-TW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постоянно меняющемся современном мире актуальна необходимость </a:t>
            </a:r>
            <a:r>
              <a:rPr lang="ru-RU" altLang="zh-TW" sz="2000" dirty="0" smtClean="0">
                <a:latin typeface="Times New Roman" pitchFamily="18" charset="0"/>
                <a:cs typeface="Times New Roman" pitchFamily="18" charset="0"/>
              </a:rPr>
              <a:t>непрерывного образования всех субъектов образовательного пространства. </a:t>
            </a:r>
            <a:endParaRPr lang="ru-RU" altLang="zh-TW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altLang="zh-TW" sz="2000" b="1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altLang="zh-TW" sz="2000" b="1" dirty="0" smtClean="0">
                <a:latin typeface="Times New Roman" pitchFamily="18" charset="0"/>
                <a:cs typeface="Times New Roman" pitchFamily="18" charset="0"/>
              </a:rPr>
              <a:t>связи с этим мы разрабатываем новые формы образования родителей и вовлечения их в сотрудничество и взаимодействие в триаде педагог + родитель ребенок. 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80223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3156442" y="2603580"/>
            <a:ext cx="861514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TW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altLang="zh-TW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66" name="Rectangle 6"/>
          <p:cNvSpPr>
            <a:spLocks noChangeArrowheads="1"/>
          </p:cNvSpPr>
          <p:nvPr/>
        </p:nvSpPr>
        <p:spPr bwMode="auto">
          <a:xfrm>
            <a:off x="3153103" y="458036"/>
            <a:ext cx="8460827" cy="2000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online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коллаборация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дошкольных образовательных организаций городов России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 календарю событийности воспитывающих взрослых и детей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рамках Федерального проекта: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«Научно-методическое сопровождения деятельности педагогов дошкольного образования при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разработке и апробации образовательно-просветительской программы для родителей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дошкольников» федерального государственного бюджетного научного учреждения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«Институт изучения детства, семьи и воспитания Российской академии образования»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Научные руководители: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к.п.н., профессор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Волосовец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Т,В.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к.п.н.,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Додокина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Н.В.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к. п. н., Кудрявцева Е.А.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67" name="Rectangle 7"/>
          <p:cNvSpPr>
            <a:spLocks noChangeArrowheads="1"/>
          </p:cNvSpPr>
          <p:nvPr/>
        </p:nvSpPr>
        <p:spPr bwMode="auto">
          <a:xfrm>
            <a:off x="2008218" y="2349145"/>
            <a:ext cx="9878982" cy="193899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Цель:</a:t>
            </a:r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объединить усилия педагогической общественности городов России и предоставить родителям возможность для достижения более высоких результатов в воспитания и обучения детей с использованием интерактивных технологий дистанционного образования</a:t>
            </a: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Для организации эффективного </a:t>
            </a:r>
            <a:r>
              <a:rPr lang="ru-RU" sz="20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онлайн-взаимодействия</a:t>
            </a:r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мы создали свой профиль в приложении </a:t>
            </a:r>
            <a:r>
              <a:rPr lang="ru-RU" sz="20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Instagram</a:t>
            </a:r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 </a:t>
            </a:r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  <a:hlinkClick r:id="rId2"/>
              </a:rPr>
              <a:t>https://www.instagram.com/talant_675/?hl=ru</a:t>
            </a:r>
            <a:endParaRPr lang="ru-RU" sz="20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5369" name="Rectangle 9"/>
          <p:cNvSpPr>
            <a:spLocks noChangeArrowheads="1"/>
          </p:cNvSpPr>
          <p:nvPr/>
        </p:nvSpPr>
        <p:spPr bwMode="auto">
          <a:xfrm>
            <a:off x="2511971" y="4494726"/>
            <a:ext cx="8544911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Инстаграм дает возможность использовать современные информационные ресурсы всем участникам образовательного процесса, даже оставаясь дома.</a:t>
            </a:r>
            <a:endParaRPr lang="ru-RU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5368" name="Рисунок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97973" y="4462683"/>
            <a:ext cx="355600" cy="360362"/>
          </a:xfrm>
          <a:prstGeom prst="rect">
            <a:avLst/>
          </a:prstGeom>
          <a:noFill/>
        </p:spPr>
      </p:pic>
      <p:sp>
        <p:nvSpPr>
          <p:cNvPr id="15370" name="Rectangle 10"/>
          <p:cNvSpPr>
            <a:spLocks noChangeArrowheads="1"/>
          </p:cNvSpPr>
          <p:nvPr/>
        </p:nvSpPr>
        <p:spPr bwMode="auto">
          <a:xfrm>
            <a:off x="5387157" y="-465054"/>
            <a:ext cx="63991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333297" y="5400141"/>
            <a:ext cx="865001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Позволит педагогам, родителям и детям вместе работать над коллективными проектами, делиться своими идеями, обмениваться опытом, и таким образом, создать общий ресурс 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«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Педагогическую копилку для воспитывающих взрослых» </a:t>
            </a:r>
          </a:p>
        </p:txBody>
      </p:sp>
      <p:pic>
        <p:nvPicPr>
          <p:cNvPr id="14" name="Рисунок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98124" y="5413869"/>
            <a:ext cx="355600" cy="3603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3205657" y="863634"/>
            <a:ext cx="8702566" cy="163121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Бережное отношение к Родине, забота о ней, верность искренней дружбе и неприятие какого-либо давления извне – это несущие конструкции российской государственности, наш генетический и культурный код».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В.В.Путин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3051955" y="2284714"/>
            <a:ext cx="8898306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Культурный код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kumimoji="0" lang="ru-RU" altLang="zh-TW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душе каждого из нас с самого рождения. 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TW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Все мы отличаемся радушием, силой ума, верой в лучшее… талантами, подаренными нам предками. </a:t>
            </a:r>
            <a:endParaRPr kumimoji="0" lang="ru-RU" altLang="zh-TW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TW" sz="2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Пришло время вспомнить и определить общие ценности:</a:t>
            </a:r>
            <a:endParaRPr kumimoji="0" lang="ru-RU" altLang="zh-TW" sz="24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TW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altLang="zh-TW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народ, семья, родной язык, традиции, культура, природа родного края</a:t>
            </a:r>
            <a:r>
              <a:rPr kumimoji="0" lang="ru-RU" altLang="zh-TW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… </a:t>
            </a:r>
            <a:endParaRPr kumimoji="0" lang="ru-RU" altLang="zh-TW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TW" sz="2400" b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 помощью определения себя как части большой культуры и открытия уникальных способностей каждого участника, по нашим предположениям, возможно начинать образование родителей как первых и самых главных педагогов своих детей. </a:t>
            </a:r>
            <a:endParaRPr kumimoji="0" lang="ru-RU" altLang="zh-TW" sz="2400" b="1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3205653" y="3454351"/>
            <a:ext cx="8597463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 проекта: 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Создать единое культурное образовательное пространство родителей, детей и педагогов ДОО страны.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2.Установить взаимодействие между образовательными организациями Российской Федерации направленное на просвещение и образование родителей и детей дошкольного возраста,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оздав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банк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видиоресурсов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которые будут работать на просвещение и образование родителей и детей дошкольного возраста.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3079532" y="334222"/>
            <a:ext cx="8933792" cy="116955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ВСЕРОССИЙСКИЙ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ПРОЕКТ 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СОЦИАЛЬНОЙ НАПРАВЛЕННОСТИ 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«КУЛЬТУРНЫЙ КОД РОССИИ»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ДЛЯ ПЕДАГОГОВ, ДЕТЕЙ И РОДИТЕЛЕЙ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Общий срок реализации проекта: долгосрочный, с 2020 года.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3237187" y="1194324"/>
            <a:ext cx="8376744" cy="203132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Кураторы проекта: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Советник министра Просвещения к.п.н., доцент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Волосовец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Т.В.,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к.п.н.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Кудрявцева</a:t>
            </a:r>
            <a:r>
              <a:rPr kumimoji="0" lang="ru-RU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Е.А.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Руководители проекта: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Матвеева Наталья Германовна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заведующий ГБДОУ детский сад 93 (Петроградского района Санкт-Петербурга),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Ланских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Ирина Викторовна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заведующий МАДОУ – детский сад №586 «Остров детства» (г. Екатеринбург)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Заголовок 22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1173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Выражаем благодарность руководителям ДОО проекта и приглашаем к сотрудничеству все ДОО регионов нашей  большой страны! </a:t>
            </a:r>
            <a:b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Содержимое 25"/>
          <p:cNvSpPr>
            <a:spLocks noGrp="1"/>
          </p:cNvSpPr>
          <p:nvPr>
            <p:ph sz="half" idx="1"/>
          </p:nvPr>
        </p:nvSpPr>
        <p:spPr>
          <a:xfrm>
            <a:off x="2900856" y="1376855"/>
            <a:ext cx="3909848" cy="5002924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Исакова </a:t>
            </a: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Наталья Анатольевна </a:t>
            </a:r>
            <a:endParaRPr lang="ru-RU" sz="21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(г.Волгоград)</a:t>
            </a:r>
          </a:p>
          <a:p>
            <a:pPr>
              <a:buNone/>
            </a:pPr>
            <a:r>
              <a:rPr lang="ru-RU" sz="2100" b="1" dirty="0" err="1" smtClean="0">
                <a:latin typeface="Times New Roman" pitchFamily="18" charset="0"/>
                <a:cs typeface="Times New Roman" pitchFamily="18" charset="0"/>
              </a:rPr>
              <a:t>Мурченко</a:t>
            </a: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 Наталья  Александровна </a:t>
            </a:r>
          </a:p>
          <a:p>
            <a:pPr>
              <a:buNone/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(г.Волгоград)</a:t>
            </a:r>
          </a:p>
          <a:p>
            <a:pPr>
              <a:buNone/>
            </a:pPr>
            <a:r>
              <a:rPr lang="ru-RU" sz="2100" b="1" dirty="0" err="1" smtClean="0">
                <a:latin typeface="Times New Roman" pitchFamily="18" charset="0"/>
                <a:cs typeface="Times New Roman" pitchFamily="18" charset="0"/>
              </a:rPr>
              <a:t>Садыхова</a:t>
            </a: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b="1" dirty="0" err="1" smtClean="0">
                <a:latin typeface="Times New Roman" pitchFamily="18" charset="0"/>
                <a:cs typeface="Times New Roman" pitchFamily="18" charset="0"/>
              </a:rPr>
              <a:t>Эсмира</a:t>
            </a: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b="1" dirty="0" err="1" smtClean="0">
                <a:latin typeface="Times New Roman" pitchFamily="18" charset="0"/>
                <a:cs typeface="Times New Roman" pitchFamily="18" charset="0"/>
              </a:rPr>
              <a:t>Аршадовна</a:t>
            </a: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b="1" dirty="0" err="1" smtClean="0">
                <a:latin typeface="Times New Roman" pitchFamily="18" charset="0"/>
                <a:cs typeface="Times New Roman" pitchFamily="18" charset="0"/>
              </a:rPr>
              <a:t>Кызы</a:t>
            </a:r>
            <a:endParaRPr lang="ru-RU" sz="21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(г.Камышин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buNone/>
            </a:pPr>
            <a:r>
              <a:rPr lang="ru-RU" sz="2100" b="1" dirty="0" err="1" smtClean="0">
                <a:latin typeface="Times New Roman" pitchFamily="18" charset="0"/>
                <a:cs typeface="Times New Roman" pitchFamily="18" charset="0"/>
              </a:rPr>
              <a:t>Кучугурина</a:t>
            </a: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 Марина Владимировна </a:t>
            </a:r>
          </a:p>
          <a:p>
            <a:pPr>
              <a:buNone/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(г.Михайловка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buNone/>
            </a:pP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Давыдова Елена Федоровна</a:t>
            </a:r>
          </a:p>
          <a:p>
            <a:pPr>
              <a:buNone/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(г.Новоаннинский 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район Волгоградской 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области)</a:t>
            </a:r>
          </a:p>
          <a:p>
            <a:pPr>
              <a:buNone/>
            </a:pP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Котельникова Галина Александровна </a:t>
            </a:r>
            <a:endParaRPr lang="ru-RU" sz="21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г.Фролово)</a:t>
            </a:r>
          </a:p>
          <a:p>
            <a:pPr>
              <a:buNone/>
            </a:pP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Кислова Жанна Викторовна </a:t>
            </a:r>
          </a:p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г.Фролово)</a:t>
            </a: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Содержимое 26"/>
          <p:cNvSpPr>
            <a:spLocks noGrp="1"/>
          </p:cNvSpPr>
          <p:nvPr>
            <p:ph sz="half" idx="2"/>
          </p:nvPr>
        </p:nvSpPr>
        <p:spPr>
          <a:xfrm>
            <a:off x="6894786" y="1366344"/>
            <a:ext cx="4803228" cy="5097517"/>
          </a:xfrm>
        </p:spPr>
        <p:txBody>
          <a:bodyPr>
            <a:normAutofit fontScale="77500" lnSpcReduction="20000"/>
          </a:bodyPr>
          <a:lstStyle/>
          <a:p>
            <a:pPr lvl="0">
              <a:buNone/>
            </a:pPr>
            <a:r>
              <a:rPr lang="ru-RU" sz="2100" b="1" dirty="0" err="1" smtClean="0">
                <a:latin typeface="Times New Roman" pitchFamily="18" charset="0"/>
                <a:cs typeface="Times New Roman" pitchFamily="18" charset="0"/>
              </a:rPr>
              <a:t>Ляшук</a:t>
            </a: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 Светлана Николаевна </a:t>
            </a:r>
          </a:p>
          <a:p>
            <a:pPr lvl="0"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(г.Клин)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Матвеева Наталья Германовна</a:t>
            </a:r>
          </a:p>
          <a:p>
            <a:pPr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(г.Санкт-Петербург)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Гордеева Ольга Вячеславовна </a:t>
            </a: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г.Санкт-Петербург)</a:t>
            </a:r>
          </a:p>
          <a:p>
            <a:pPr>
              <a:buNone/>
            </a:pP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Гермогенова Елена Валерьевна</a:t>
            </a:r>
          </a:p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(г.Санкт-Петербург)</a:t>
            </a:r>
          </a:p>
          <a:p>
            <a:pPr>
              <a:buNone/>
            </a:pPr>
            <a:r>
              <a:rPr lang="ru-RU" sz="2100" b="1" dirty="0" err="1" smtClean="0">
                <a:latin typeface="Times New Roman" pitchFamily="18" charset="0"/>
                <a:cs typeface="Times New Roman" pitchFamily="18" charset="0"/>
              </a:rPr>
              <a:t>Ланских</a:t>
            </a: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 Ирина Викторовна</a:t>
            </a:r>
          </a:p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(г. Екатеринбург)</a:t>
            </a:r>
          </a:p>
          <a:p>
            <a:pPr>
              <a:buNone/>
            </a:pPr>
            <a:r>
              <a:rPr lang="ru-RU" sz="2100" b="1" dirty="0" err="1" smtClean="0">
                <a:latin typeface="Times New Roman" pitchFamily="18" charset="0"/>
                <a:cs typeface="Times New Roman" pitchFamily="18" charset="0"/>
              </a:rPr>
              <a:t>Бухгамер</a:t>
            </a: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 Надежда Федоровна</a:t>
            </a:r>
          </a:p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(г. Екатеринбург)</a:t>
            </a:r>
          </a:p>
          <a:p>
            <a:pPr>
              <a:buNone/>
            </a:pP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Павлова Ольга Владимировна </a:t>
            </a:r>
          </a:p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(г.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Екатеринбург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Волкова Людмила Анатольевна</a:t>
            </a:r>
          </a:p>
          <a:p>
            <a:pPr>
              <a:buNone/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г. Екатеринбург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Кузьминова Надежда Владимировна</a:t>
            </a:r>
          </a:p>
          <a:p>
            <a:pPr>
              <a:buNone/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(г.Самара)</a:t>
            </a:r>
            <a:endParaRPr lang="ru-RU" sz="15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21572" y="365125"/>
            <a:ext cx="8232227" cy="1325563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БЛАГОДАРЮ ЗА ВНИМАНИЕ!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926316" y="1825625"/>
            <a:ext cx="4427483" cy="4351338"/>
          </a:xfrm>
        </p:spPr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к.п.н., начальник отдела по инновационной деятельности и социальному партнерству ООО «ЦНОИ», заместитель председателя Невской Образовательной Ассамблеи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Санкт-Петербурга Кудрявцева Елена Александровна</a:t>
            </a:r>
          </a:p>
          <a:p>
            <a:pPr algn="ctr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Ждем единомышленников!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Контакты: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89817789235,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je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@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yandex.ru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5" name="Picture 3" descr="C:\Users\Zver\Desktop\Елена\Desktop\Фото_Е.А.Кудрявцева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5655" y="1797270"/>
            <a:ext cx="3552497" cy="43933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832</TotalTime>
  <Words>730</Words>
  <Application>Microsoft Office PowerPoint</Application>
  <PresentationFormat>Произвольный</PresentationFormat>
  <Paragraphs>86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Выражаем благодарность руководителям ДОО проекта и приглашаем к сотрудничеству все ДОО регионов нашей  большой страны!  </vt:lpstr>
      <vt:lpstr>БЛАГОДАРЮ ЗА ВНИМАНИЕ!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Ольга Суханова</dc:creator>
  <cp:lastModifiedBy>Zver</cp:lastModifiedBy>
  <cp:revision>36</cp:revision>
  <dcterms:created xsi:type="dcterms:W3CDTF">2020-11-08T08:00:03Z</dcterms:created>
  <dcterms:modified xsi:type="dcterms:W3CDTF">2020-11-15T21:25:00Z</dcterms:modified>
</cp:coreProperties>
</file>