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tags/tag29.xml" ContentType="application/vnd.openxmlformats-officedocument.presentationml.tags+xml"/>
  <Override PartName="/ppt/notesSlides/notesSlide25.xml" ContentType="application/vnd.openxmlformats-officedocument.presentationml.notesSlide+xml"/>
  <Override PartName="/ppt/tags/tag30.xml" ContentType="application/vnd.openxmlformats-officedocument.presentationml.tags+xml"/>
  <Override PartName="/ppt/notesSlides/notesSlide26.xml" ContentType="application/vnd.openxmlformats-officedocument.presentationml.notesSlide+xml"/>
  <Override PartName="/ppt/tags/tag31.xml" ContentType="application/vnd.openxmlformats-officedocument.presentationml.tags+xml"/>
  <Override PartName="/ppt/notesSlides/notesSlide27.xml" ContentType="application/vnd.openxmlformats-officedocument.presentationml.notesSlide+xml"/>
  <Override PartName="/ppt/tags/tag32.xml" ContentType="application/vnd.openxmlformats-officedocument.presentationml.tags+xml"/>
  <Override PartName="/ppt/notesSlides/notesSlide28.xml" ContentType="application/vnd.openxmlformats-officedocument.presentationml.notesSlide+xml"/>
  <Override PartName="/ppt/tags/tag33.xml" ContentType="application/vnd.openxmlformats-officedocument.presentationml.tags+xml"/>
  <Override PartName="/ppt/notesSlides/notesSlide29.xml" ContentType="application/vnd.openxmlformats-officedocument.presentationml.notesSlide+xml"/>
  <Override PartName="/ppt/tags/tag34.xml" ContentType="application/vnd.openxmlformats-officedocument.presentationml.tags+xml"/>
  <Override PartName="/ppt/notesSlides/notesSlide30.xml" ContentType="application/vnd.openxmlformats-officedocument.presentationml.notesSlide+xml"/>
  <Override PartName="/ppt/tags/tag35.xml" ContentType="application/vnd.openxmlformats-officedocument.presentationml.tags+xml"/>
  <Override PartName="/ppt/notesSlides/notesSlide31.xml" ContentType="application/vnd.openxmlformats-officedocument.presentationml.notesSlide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6"/>
  </p:notesMasterIdLst>
  <p:sldIdLst>
    <p:sldId id="256" r:id="rId2"/>
    <p:sldId id="257" r:id="rId3"/>
    <p:sldId id="262" r:id="rId4"/>
    <p:sldId id="265" r:id="rId5"/>
    <p:sldId id="258" r:id="rId6"/>
    <p:sldId id="259" r:id="rId7"/>
    <p:sldId id="260" r:id="rId8"/>
    <p:sldId id="263" r:id="rId9"/>
    <p:sldId id="261" r:id="rId10"/>
    <p:sldId id="264" r:id="rId11"/>
    <p:sldId id="269" r:id="rId12"/>
    <p:sldId id="270" r:id="rId13"/>
    <p:sldId id="266" r:id="rId14"/>
    <p:sldId id="271" r:id="rId15"/>
    <p:sldId id="267" r:id="rId16"/>
    <p:sldId id="272" r:id="rId17"/>
    <p:sldId id="268" r:id="rId18"/>
    <p:sldId id="273" r:id="rId19"/>
    <p:sldId id="277" r:id="rId20"/>
    <p:sldId id="278" r:id="rId21"/>
    <p:sldId id="276" r:id="rId22"/>
    <p:sldId id="279" r:id="rId23"/>
    <p:sldId id="293" r:id="rId24"/>
    <p:sldId id="296" r:id="rId25"/>
    <p:sldId id="274" r:id="rId26"/>
    <p:sldId id="294" r:id="rId27"/>
    <p:sldId id="291" r:id="rId28"/>
    <p:sldId id="299" r:id="rId29"/>
    <p:sldId id="298" r:id="rId30"/>
    <p:sldId id="295" r:id="rId31"/>
    <p:sldId id="275" r:id="rId32"/>
    <p:sldId id="280" r:id="rId33"/>
    <p:sldId id="300" r:id="rId34"/>
    <p:sldId id="297" r:id="rId35"/>
  </p:sldIdLst>
  <p:sldSz cx="12192000" cy="6858000"/>
  <p:notesSz cx="6858000" cy="9144000"/>
  <p:custDataLst>
    <p:tags r:id="rId37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5190"/>
    <a:srgbClr val="3864B2"/>
    <a:srgbClr val="0F36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96323" autoAdjust="0"/>
  </p:normalViewPr>
  <p:slideViewPr>
    <p:cSldViewPr snapToGrid="0">
      <p:cViewPr varScale="1">
        <p:scale>
          <a:sx n="110" d="100"/>
          <a:sy n="110" d="100"/>
        </p:scale>
        <p:origin x="68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E405C8-7EFE-4B15-807D-7765AE454758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80661A-DBC5-460F-8DD8-4E346A31B1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558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36700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82118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71481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1720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51870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4714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69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58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5068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4484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602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23611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1061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2731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9066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05405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84444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15695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721411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84944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66715-C485-D3D2-DD76-BE44E59D1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5B939E68-7882-0653-9688-5C9130EE6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C174891-6BB8-1ED7-C5E1-277A10D0D7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49A1E93-1D9D-B7C0-BD4D-4258BFE9442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928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56A97A-11BE-4C84-4265-934B0F5B2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56737DE-0637-3D13-75A1-6BF23EC918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888E68D2-FB88-B66C-66F9-D9A769528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9B1C8B3-A04E-607E-5501-81AD62BBA92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341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759415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05990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5990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5086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3468A0-EC75-DC45-F3B3-52B7552A3C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D22A7D6A-D99C-73A9-1014-E5B210A0E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C83E3B6B-6CC9-4DDC-6FA4-2A8C150030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4A9FD3F-AB49-CDAE-EB55-0784EDF1B7E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26406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9925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7129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82956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54004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4193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35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80661A-DBC5-460F-8DD8-4E346A31B1FE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304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436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3891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5159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2175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  <p:sp>
        <p:nvSpPr>
          <p:cNvPr id="6" name="Управляющая кнопка: настраиваемая 5">
            <a:hlinkClick r:id="" action="ppaction://hlinkshowjump?jump=nextslide" highlightClick="1"/>
          </p:cNvPr>
          <p:cNvSpPr/>
          <p:nvPr userDrawn="1"/>
        </p:nvSpPr>
        <p:spPr>
          <a:xfrm>
            <a:off x="4160939" y="2952925"/>
            <a:ext cx="2910980" cy="1015068"/>
          </a:xfrm>
          <a:prstGeom prst="actionButtonBlan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ОТВЕТ</a:t>
            </a:r>
            <a:endParaRPr lang="ru-RU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492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024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8181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32916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6727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772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96233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4204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201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89000"/>
              </a:schemeClr>
            </a:gs>
            <a:gs pos="30000">
              <a:schemeClr val="accent5">
                <a:lumMod val="89000"/>
              </a:schemeClr>
            </a:gs>
            <a:gs pos="55000">
              <a:schemeClr val="accent5">
                <a:lumMod val="75000"/>
              </a:schemeClr>
            </a:gs>
            <a:gs pos="97000">
              <a:schemeClr val="accent5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5DBFB-DE8D-4744-928A-4B216267F296}" type="datetimeFigureOut">
              <a:rPr lang="ru-RU" smtClean="0"/>
              <a:t>04.12.2024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69EB1-8785-4EB2-BD50-90242CFAE7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50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5.xml"/><Relationship Id="rId5" Type="http://schemas.openxmlformats.org/officeDocument/2006/relationships/slide" Target="slide1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openxmlformats.org/officeDocument/2006/relationships/image" Target="../media/image16.png"/><Relationship Id="rId5" Type="http://schemas.openxmlformats.org/officeDocument/2006/relationships/slide" Target="slide14.xml"/><Relationship Id="rId10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8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9.xml"/><Relationship Id="rId5" Type="http://schemas.openxmlformats.org/officeDocument/2006/relationships/slide" Target="slide16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25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0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1.xml"/><Relationship Id="rId6" Type="http://schemas.openxmlformats.org/officeDocument/2006/relationships/image" Target="../media/image26.jpeg"/><Relationship Id="rId5" Type="http://schemas.openxmlformats.org/officeDocument/2006/relationships/slide" Target="slide18.xml"/><Relationship Id="rId4" Type="http://schemas.openxmlformats.org/officeDocument/2006/relationships/image" Target="../media/image2.png"/><Relationship Id="rId9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3.xml"/><Relationship Id="rId5" Type="http://schemas.openxmlformats.org/officeDocument/2006/relationships/slide" Target="slide20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slide" Target="slide21.xml"/><Relationship Id="rId18" Type="http://schemas.openxmlformats.org/officeDocument/2006/relationships/slide" Target="slide31.xml"/><Relationship Id="rId3" Type="http://schemas.openxmlformats.org/officeDocument/2006/relationships/notesSlide" Target="../notesSlides/notesSlide2.xml"/><Relationship Id="rId7" Type="http://schemas.openxmlformats.org/officeDocument/2006/relationships/slide" Target="slide9.xml"/><Relationship Id="rId12" Type="http://schemas.openxmlformats.org/officeDocument/2006/relationships/slide" Target="slide19.xml"/><Relationship Id="rId17" Type="http://schemas.openxmlformats.org/officeDocument/2006/relationships/slide" Target="slide29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27.xml"/><Relationship Id="rId1" Type="http://schemas.openxmlformats.org/officeDocument/2006/relationships/tags" Target="../tags/tag6.xml"/><Relationship Id="rId6" Type="http://schemas.openxmlformats.org/officeDocument/2006/relationships/slide" Target="slide7.xml"/><Relationship Id="rId11" Type="http://schemas.openxmlformats.org/officeDocument/2006/relationships/slide" Target="slide17.xml"/><Relationship Id="rId5" Type="http://schemas.openxmlformats.org/officeDocument/2006/relationships/slide" Target="slide5.xml"/><Relationship Id="rId15" Type="http://schemas.openxmlformats.org/officeDocument/2006/relationships/slide" Target="slide25.xml"/><Relationship Id="rId10" Type="http://schemas.openxmlformats.org/officeDocument/2006/relationships/slide" Target="slide15.xml"/><Relationship Id="rId19" Type="http://schemas.openxmlformats.org/officeDocument/2006/relationships/slide" Target="slide33.xml"/><Relationship Id="rId4" Type="http://schemas.openxmlformats.org/officeDocument/2006/relationships/slide" Target="slide3.xml"/><Relationship Id="rId9" Type="http://schemas.openxmlformats.org/officeDocument/2006/relationships/slide" Target="slide13.xml"/><Relationship Id="rId14" Type="http://schemas.openxmlformats.org/officeDocument/2006/relationships/slide" Target="slide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7" Type="http://schemas.openxmlformats.org/officeDocument/2006/relationships/image" Target="../media/image32.png"/><Relationship Id="rId2" Type="http://schemas.microsoft.com/office/2007/relationships/media" Target="../media/media1.mp4"/><Relationship Id="rId1" Type="http://schemas.openxmlformats.org/officeDocument/2006/relationships/tags" Target="../tags/tag24.xml"/><Relationship Id="rId6" Type="http://schemas.openxmlformats.org/officeDocument/2006/relationships/slide" Target="slide2.xml"/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5.xml"/><Relationship Id="rId5" Type="http://schemas.openxmlformats.org/officeDocument/2006/relationships/slide" Target="slide2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6.xml"/><Relationship Id="rId6" Type="http://schemas.microsoft.com/office/2007/relationships/hdphoto" Target="../media/hdphoto1.wdp"/><Relationship Id="rId5" Type="http://schemas.openxmlformats.org/officeDocument/2006/relationships/image" Target="../media/image33.png"/><Relationship Id="rId4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7.xml"/><Relationship Id="rId5" Type="http://schemas.openxmlformats.org/officeDocument/2006/relationships/slide" Target="slide24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8.xml"/><Relationship Id="rId6" Type="http://schemas.microsoft.com/office/2007/relationships/hdphoto" Target="../media/hdphoto2.wdp"/><Relationship Id="rId5" Type="http://schemas.openxmlformats.org/officeDocument/2006/relationships/image" Target="../media/image35.png"/><Relationship Id="rId4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0.xml"/><Relationship Id="rId5" Type="http://schemas.openxmlformats.org/officeDocument/2006/relationships/image" Target="../media/image36.jpeg"/><Relationship Id="rId4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slide" Target="slide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2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3.xml"/><Relationship Id="rId5" Type="http://schemas.openxmlformats.org/officeDocument/2006/relationships/slide" Target="slide30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7.xml"/><Relationship Id="rId5" Type="http://schemas.openxmlformats.org/officeDocument/2006/relationships/slide" Target="slide4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6.xml"/><Relationship Id="rId5" Type="http://schemas.openxmlformats.org/officeDocument/2006/relationships/image" Target="../media/image41.png"/><Relationship Id="rId4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8.xml"/><Relationship Id="rId6" Type="http://schemas.microsoft.com/office/2007/relationships/hdphoto" Target="../media/hdphoto3.wdp"/><Relationship Id="rId5" Type="http://schemas.openxmlformats.org/officeDocument/2006/relationships/image" Target="../media/image42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8.xml"/><Relationship Id="rId5" Type="http://schemas.openxmlformats.org/officeDocument/2006/relationships/image" Target="../media/image3.jpe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0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1.xml"/><Relationship Id="rId5" Type="http://schemas.openxmlformats.org/officeDocument/2006/relationships/slide" Target="slide8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3.xml"/><Relationship Id="rId6" Type="http://schemas.openxmlformats.org/officeDocument/2006/relationships/image" Target="../media/image8.jpeg"/><Relationship Id="rId5" Type="http://schemas.openxmlformats.org/officeDocument/2006/relationships/slide" Target="slide10.xml"/><Relationship Id="rId4" Type="http://schemas.openxmlformats.org/officeDocument/2006/relationships/image" Target="../media/image2.png"/><Relationship Id="rId9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96567" y="4854766"/>
            <a:ext cx="9144000" cy="165576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Викторина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480" y="1778159"/>
            <a:ext cx="5972175" cy="2971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75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198858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Кукушка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Птицы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E2BA46DA-EBC7-7066-D9CA-480E36590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5324"/>
            <a:ext cx="3499294" cy="458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icture background">
            <a:extLst>
              <a:ext uri="{FF2B5EF4-FFF2-40B4-BE49-F238E27FC236}">
                <a16:creationId xmlns:a16="http://schemas.microsoft.com/office/drawing/2014/main" id="{0180CA42-66A3-704E-FF5B-51E804F59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1" r="23080"/>
          <a:stretch/>
        </p:blipFill>
        <p:spPr bwMode="auto">
          <a:xfrm>
            <a:off x="7754084" y="1354180"/>
            <a:ext cx="4272453" cy="4367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56528B6-EAC1-70DB-B8CA-885E5464AFCE}"/>
              </a:ext>
            </a:extLst>
          </p:cNvPr>
          <p:cNvSpPr txBox="1"/>
          <p:nvPr/>
        </p:nvSpPr>
        <p:spPr>
          <a:xfrm>
            <a:off x="3959299" y="1764993"/>
            <a:ext cx="3425570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Кукушка — перелётная птица</a:t>
            </a:r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Кукушки — бродячие птицы, которые не строят свои собственные гнёзда. Вместо этого они откладывают яйца в гнёзда других птиц и заставляют их высиживать их и заботиться о своих птенцах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3033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6996" y="339556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Животные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94A58D-BC70-5FCD-85AD-3BAB2976CA18}"/>
              </a:ext>
            </a:extLst>
          </p:cNvPr>
          <p:cNvSpPr txBox="1"/>
          <p:nvPr/>
        </p:nvSpPr>
        <p:spPr>
          <a:xfrm>
            <a:off x="1280161" y="2679842"/>
            <a:ext cx="103980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Что зимой делает бурый медведь?</a:t>
            </a:r>
            <a:endParaRPr lang="ru-RU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107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532824" y="2859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Спит в берлоге</a:t>
            </a: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Животные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Picture background">
            <a:extLst>
              <a:ext uri="{FF2B5EF4-FFF2-40B4-BE49-F238E27FC236}">
                <a16:creationId xmlns:a16="http://schemas.microsoft.com/office/drawing/2014/main" id="{978FF3FA-0108-0F82-7DD7-386AE17B8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81" y="1593669"/>
            <a:ext cx="3886202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Picture background">
            <a:extLst>
              <a:ext uri="{FF2B5EF4-FFF2-40B4-BE49-F238E27FC236}">
                <a16:creationId xmlns:a16="http://schemas.microsoft.com/office/drawing/2014/main" id="{91D83D65-72C8-84AB-7C06-44407CC3FE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r="5316"/>
          <a:stretch/>
        </p:blipFill>
        <p:spPr bwMode="auto">
          <a:xfrm>
            <a:off x="7919546" y="3098622"/>
            <a:ext cx="4272454" cy="2708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E7D604-4528-C454-BF63-2B34CEE39E06}"/>
              </a:ext>
            </a:extLst>
          </p:cNvPr>
          <p:cNvSpPr txBox="1"/>
          <p:nvPr/>
        </p:nvSpPr>
        <p:spPr>
          <a:xfrm>
            <a:off x="4650379" y="2215578"/>
            <a:ext cx="3126377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Причина впадения в спячку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голод. Рацион медведя основан на растительной пище, которую очень трудно найти в холодные зимние месяцы. Поэтому на протяжении тёплых сезонов — лета, весны и осени — животные набирают массу, чтобы зимой их организм брал энергию из жировых запасов.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2489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6996" y="348265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Животные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B2A9A3-44BA-28D9-1F49-1F3C35E00CD2}"/>
              </a:ext>
            </a:extLst>
          </p:cNvPr>
          <p:cNvSpPr txBox="1"/>
          <p:nvPr/>
        </p:nvSpPr>
        <p:spPr>
          <a:xfrm>
            <a:off x="3135086" y="1557048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750"/>
              </a:spcAft>
            </a:pPr>
            <a:r>
              <a:rPr lang="ru-RU" sz="5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ест заяц зимой?</a:t>
            </a: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28840B3B-3BB5-EA29-729F-DDE884FCB344}"/>
              </a:ext>
            </a:extLst>
          </p:cNvPr>
          <p:cNvGraphicFramePr>
            <a:graphicFrameLocks noGrp="1"/>
          </p:cNvGraphicFramePr>
          <p:nvPr/>
        </p:nvGraphicFramePr>
        <p:xfrm>
          <a:off x="3219450" y="2994184"/>
          <a:ext cx="5753100" cy="2014220"/>
        </p:xfrm>
        <a:graphic>
          <a:graphicData uri="http://schemas.openxmlformats.org/drawingml/2006/table">
            <a:tbl>
              <a:tblPr/>
              <a:tblGrid>
                <a:gridCol w="2010492">
                  <a:extLst>
                    <a:ext uri="{9D8B030D-6E8A-4147-A177-3AD203B41FA5}">
                      <a16:colId xmlns:a16="http://schemas.microsoft.com/office/drawing/2014/main" val="3889471856"/>
                    </a:ext>
                  </a:extLst>
                </a:gridCol>
                <a:gridCol w="2041423">
                  <a:extLst>
                    <a:ext uri="{9D8B030D-6E8A-4147-A177-3AD203B41FA5}">
                      <a16:colId xmlns:a16="http://schemas.microsoft.com/office/drawing/2014/main" val="2497081121"/>
                    </a:ext>
                  </a:extLst>
                </a:gridCol>
                <a:gridCol w="1701185">
                  <a:extLst>
                    <a:ext uri="{9D8B030D-6E8A-4147-A177-3AD203B41FA5}">
                      <a16:colId xmlns:a16="http://schemas.microsoft.com/office/drawing/2014/main" val="228212632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endParaRPr lang="ru-RU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66675" marB="66675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b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ru-RU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66675" marB="66675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</a:pPr>
                      <a:br>
                        <a:rPr lang="ru-RU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ru-RU">
                        <a:solidFill>
                          <a:srgbClr val="000000"/>
                        </a:solidFill>
                        <a:effectLst/>
                      </a:endParaRPr>
                    </a:p>
                    <a:p>
                      <a:pPr algn="ctr">
                        <a:spcAft>
                          <a:spcPts val="750"/>
                        </a:spcAft>
                      </a:pPr>
                      <a:br>
                        <a:rPr lang="ru-RU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ru-RU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3152" marR="73152" marT="66675" marB="66675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8241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А. кору деревьев</a:t>
                      </a:r>
                    </a:p>
                  </a:txBody>
                  <a:tcPr marL="73152" marR="73152" marT="66675" marB="66675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>
                          <a:solidFill>
                            <a:srgbClr val="000000"/>
                          </a:solidFill>
                          <a:effectLst/>
                        </a:rPr>
                        <a:t>Б. свои запасы с осени</a:t>
                      </a:r>
                    </a:p>
                  </a:txBody>
                  <a:tcPr marL="73152" marR="73152" marT="66675" marB="66675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750"/>
                        </a:spcAft>
                      </a:pPr>
                      <a:r>
                        <a:rPr lang="ru-RU" dirty="0">
                          <a:solidFill>
                            <a:srgbClr val="000000"/>
                          </a:solidFill>
                          <a:effectLst/>
                        </a:rPr>
                        <a:t>В. морковку</a:t>
                      </a:r>
                    </a:p>
                  </a:txBody>
                  <a:tcPr marL="73152" marR="73152" marT="66675" marB="66675">
                    <a:lnL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1F497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5000749"/>
                  </a:ext>
                </a:extLst>
              </a:tr>
            </a:tbl>
          </a:graphicData>
        </a:graphic>
      </p:graphicFrame>
      <p:pic>
        <p:nvPicPr>
          <p:cNvPr id="7169" name="Picture 1">
            <a:extLst>
              <a:ext uri="{FF2B5EF4-FFF2-40B4-BE49-F238E27FC236}">
                <a16:creationId xmlns:a16="http://schemas.microsoft.com/office/drawing/2014/main" id="{D7789E76-F9EF-ABD9-534E-E509025AF7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2994025"/>
            <a:ext cx="1790700" cy="1438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A5B481A5-57D7-59B7-F248-B2F2E9E62B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505" y="3713162"/>
            <a:ext cx="58102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>
            <a:extLst>
              <a:ext uri="{FF2B5EF4-FFF2-40B4-BE49-F238E27FC236}">
                <a16:creationId xmlns:a16="http://schemas.microsoft.com/office/drawing/2014/main" id="{5BA72FBC-8204-790C-83B3-60577307A3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6977" y="3232150"/>
            <a:ext cx="904875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8140FA9E-A34C-B1B0-4505-CE7B75EB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427" y="3201200"/>
            <a:ext cx="447675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>
            <a:extLst>
              <a:ext uri="{FF2B5EF4-FFF2-40B4-BE49-F238E27FC236}">
                <a16:creationId xmlns:a16="http://schemas.microsoft.com/office/drawing/2014/main" id="{FB2A52DF-A9E0-3D9B-8ED9-632D6FDE8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7" y="3465240"/>
            <a:ext cx="809625" cy="35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E5842C1-75DA-FEC4-2D66-13BF05A92A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9450" y="299402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70890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497990" y="312070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Кора деревьев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Животные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C37FDA-9193-1B3C-0927-703C2B10E0EF}"/>
              </a:ext>
            </a:extLst>
          </p:cNvPr>
          <p:cNvSpPr txBox="1"/>
          <p:nvPr/>
        </p:nvSpPr>
        <p:spPr>
          <a:xfrm>
            <a:off x="3674542" y="1831792"/>
            <a:ext cx="4841966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Aft>
                <a:spcPts val="600"/>
              </a:spcAft>
            </a:pP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Зайцы переходят на питание корой и веточным кормом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преимущественно кустарниковых растений:</a:t>
            </a:r>
          </a:p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веточки и кора различных видов ивы, осины, берёзы, ракитника, ольхи, рябины, малины, можжевельника</a:t>
            </a: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23DE817E-1017-D261-9514-2FBE2C778C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03" r="20115"/>
          <a:stretch/>
        </p:blipFill>
        <p:spPr bwMode="auto">
          <a:xfrm>
            <a:off x="296091" y="1435553"/>
            <a:ext cx="3091544" cy="3986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icture background">
            <a:extLst>
              <a:ext uri="{FF2B5EF4-FFF2-40B4-BE49-F238E27FC236}">
                <a16:creationId xmlns:a16="http://schemas.microsoft.com/office/drawing/2014/main" id="{69B94982-1051-F39A-FDA1-5D27F1794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r="18187"/>
          <a:stretch/>
        </p:blipFill>
        <p:spPr bwMode="auto">
          <a:xfrm>
            <a:off x="8231752" y="1534268"/>
            <a:ext cx="3800215" cy="3841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7581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6996" y="228730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Животные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</a:p>
        </p:txBody>
      </p:sp>
      <p:graphicFrame>
        <p:nvGraphicFramePr>
          <p:cNvPr id="2" name="Таблица 1">
            <a:extLst>
              <a:ext uri="{FF2B5EF4-FFF2-40B4-BE49-F238E27FC236}">
                <a16:creationId xmlns:a16="http://schemas.microsoft.com/office/drawing/2014/main" id="{27270758-D9CC-0B9C-30D7-887914D427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7321997"/>
              </p:ext>
            </p:extLst>
          </p:nvPr>
        </p:nvGraphicFramePr>
        <p:xfrm>
          <a:off x="2570207" y="2265045"/>
          <a:ext cx="7671073" cy="2327910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3707258">
                  <a:extLst>
                    <a:ext uri="{9D8B030D-6E8A-4147-A177-3AD203B41FA5}">
                      <a16:colId xmlns:a16="http://schemas.microsoft.com/office/drawing/2014/main" val="2484396668"/>
                    </a:ext>
                  </a:extLst>
                </a:gridCol>
                <a:gridCol w="3963815">
                  <a:extLst>
                    <a:ext uri="{9D8B030D-6E8A-4147-A177-3AD203B41FA5}">
                      <a16:colId xmlns:a16="http://schemas.microsoft.com/office/drawing/2014/main" val="510343353"/>
                    </a:ext>
                  </a:extLst>
                </a:gridCol>
              </a:tblGrid>
              <a:tr h="2186781"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  <a:buFont typeface="+mj-lt"/>
                        <a:buAutoNum type="arabicPeriod"/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называется явление смены шерсти у животных?</a:t>
                      </a:r>
                    </a:p>
                  </a:txBody>
                  <a:tcPr marL="66675" marR="66675" marT="66675" marB="66675"/>
                </a:tc>
                <a:tc>
                  <a:txBody>
                    <a:bodyPr/>
                    <a:lstStyle/>
                    <a:p>
                      <a:pPr>
                        <a:spcAft>
                          <a:spcPts val="750"/>
                        </a:spcAft>
                        <a:buFont typeface="+mj-lt"/>
                        <a:buAutoNum type="arabicPeriod"/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линька</a:t>
                      </a:r>
                    </a:p>
                    <a:p>
                      <a:pPr>
                        <a:spcAft>
                          <a:spcPts val="750"/>
                        </a:spcAft>
                        <a:buFont typeface="+mj-lt"/>
                        <a:buAutoNum type="arabicPeriod"/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валяние</a:t>
                      </a:r>
                    </a:p>
                    <a:p>
                      <a:pPr>
                        <a:spcAft>
                          <a:spcPts val="750"/>
                        </a:spcAft>
                        <a:buFont typeface="+mj-lt"/>
                        <a:buAutoNum type="arabicPeriod"/>
                      </a:pPr>
                      <a:r>
                        <a:rPr lang="ru-RU" sz="36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переодевание</a:t>
                      </a:r>
                    </a:p>
                  </a:txBody>
                  <a:tcPr marL="66675" marR="66675" marT="66675" marB="66675"/>
                </a:tc>
                <a:extLst>
                  <a:ext uri="{0D108BD9-81ED-4DB2-BD59-A6C34878D82A}">
                    <a16:rowId xmlns:a16="http://schemas.microsoft.com/office/drawing/2014/main" val="2747385239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105295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602492" y="251110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Линька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Животные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03EFF6-1DD3-5D23-EE12-2A8B1BF47CA0}"/>
              </a:ext>
            </a:extLst>
          </p:cNvPr>
          <p:cNvSpPr txBox="1"/>
          <p:nvPr/>
        </p:nvSpPr>
        <p:spPr>
          <a:xfrm>
            <a:off x="3117668" y="1533540"/>
            <a:ext cx="70365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Линька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— явление смены шерсти у животных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Picture background">
            <a:extLst>
              <a:ext uri="{FF2B5EF4-FFF2-40B4-BE49-F238E27FC236}">
                <a16:creationId xmlns:a16="http://schemas.microsoft.com/office/drawing/2014/main" id="{0890564A-7878-3416-C288-A8722236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28" y="2003483"/>
            <a:ext cx="3320977" cy="3320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541430-0B7F-C922-FEC8-436D3FB09834}"/>
              </a:ext>
            </a:extLst>
          </p:cNvPr>
          <p:cNvSpPr txBox="1"/>
          <p:nvPr/>
        </p:nvSpPr>
        <p:spPr>
          <a:xfrm>
            <a:off x="1680754" y="5495109"/>
            <a:ext cx="782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Песец</a:t>
            </a:r>
          </a:p>
        </p:txBody>
      </p:sp>
      <p:pic>
        <p:nvPicPr>
          <p:cNvPr id="10244" name="Picture 4" descr="Picture background">
            <a:extLst>
              <a:ext uri="{FF2B5EF4-FFF2-40B4-BE49-F238E27FC236}">
                <a16:creationId xmlns:a16="http://schemas.microsoft.com/office/drawing/2014/main" id="{65EC6E9F-732A-5D58-0066-6A163BFD5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70" y="2003483"/>
            <a:ext cx="3825050" cy="255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81694E-93F5-8330-B65E-EFEEBF2F4706}"/>
              </a:ext>
            </a:extLst>
          </p:cNvPr>
          <p:cNvSpPr txBox="1"/>
          <p:nvPr/>
        </p:nvSpPr>
        <p:spPr>
          <a:xfrm>
            <a:off x="5602147" y="4659086"/>
            <a:ext cx="751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Белка</a:t>
            </a:r>
          </a:p>
        </p:txBody>
      </p:sp>
      <p:pic>
        <p:nvPicPr>
          <p:cNvPr id="10246" name="Picture 6" descr="Picture background">
            <a:extLst>
              <a:ext uri="{FF2B5EF4-FFF2-40B4-BE49-F238E27FC236}">
                <a16:creationId xmlns:a16="http://schemas.microsoft.com/office/drawing/2014/main" id="{78F6B0DB-F8BC-DD37-EBB4-D041221B8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4126" y="2002618"/>
            <a:ext cx="3536990" cy="2550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D685FB-58BB-BBF8-B915-B76BD7B69B30}"/>
              </a:ext>
            </a:extLst>
          </p:cNvPr>
          <p:cNvSpPr txBox="1"/>
          <p:nvPr/>
        </p:nvSpPr>
        <p:spPr>
          <a:xfrm>
            <a:off x="9866812" y="5495109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Зайцы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834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527288" y="444263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Животные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</a:p>
        </p:txBody>
      </p:sp>
      <p:pic>
        <p:nvPicPr>
          <p:cNvPr id="3" name="Picture 7" descr="G:\Новая папка (3)\следы белки.jpg">
            <a:extLst>
              <a:ext uri="{FF2B5EF4-FFF2-40B4-BE49-F238E27FC236}">
                <a16:creationId xmlns:a16="http://schemas.microsoft.com/office/drawing/2014/main" id="{0EC967E0-C3E9-FE8F-F05E-11D56BDB6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23209" y="1262288"/>
            <a:ext cx="2000264" cy="2449302"/>
          </a:xfrm>
          <a:prstGeom prst="rect">
            <a:avLst/>
          </a:prstGeom>
          <a:noFill/>
        </p:spPr>
      </p:pic>
      <p:pic>
        <p:nvPicPr>
          <p:cNvPr id="4" name="Picture 8" descr="G:\Новая папка (3)\следы белок.jpg">
            <a:extLst>
              <a:ext uri="{FF2B5EF4-FFF2-40B4-BE49-F238E27FC236}">
                <a16:creationId xmlns:a16="http://schemas.microsoft.com/office/drawing/2014/main" id="{F5E5E69D-4C5D-C2DF-0BCC-1A06EB803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425914" y="3883284"/>
            <a:ext cx="3229027" cy="2163448"/>
          </a:xfrm>
          <a:prstGeom prst="rect">
            <a:avLst/>
          </a:prstGeom>
          <a:noFill/>
        </p:spPr>
      </p:pic>
      <p:pic>
        <p:nvPicPr>
          <p:cNvPr id="7" name="Picture 2" descr="G:\Новая папка (3)\следы зайчика.jpg">
            <a:extLst>
              <a:ext uri="{FF2B5EF4-FFF2-40B4-BE49-F238E27FC236}">
                <a16:creationId xmlns:a16="http://schemas.microsoft.com/office/drawing/2014/main" id="{F3D5FD66-CC29-4E0F-F185-0AF0FF14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470430" y="1262288"/>
            <a:ext cx="3162300" cy="1447800"/>
          </a:xfrm>
          <a:prstGeom prst="rect">
            <a:avLst/>
          </a:prstGeom>
          <a:noFill/>
        </p:spPr>
      </p:pic>
      <p:pic>
        <p:nvPicPr>
          <p:cNvPr id="9" name="Picture 3" descr="G:\Новая папка (3)\следы зайца.jpg">
            <a:extLst>
              <a:ext uri="{FF2B5EF4-FFF2-40B4-BE49-F238E27FC236}">
                <a16:creationId xmlns:a16="http://schemas.microsoft.com/office/drawing/2014/main" id="{5166D49B-4D59-CB03-5A22-F8CDF12459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370353" y="3347440"/>
            <a:ext cx="3770151" cy="282761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637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373030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Белка и заяц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Животные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5" descr="http://zooclub.ru/attach/fotogal/oboi/rodent/1.jpg">
            <a:extLst>
              <a:ext uri="{FF2B5EF4-FFF2-40B4-BE49-F238E27FC236}">
                <a16:creationId xmlns:a16="http://schemas.microsoft.com/office/drawing/2014/main" id="{2E28D976-5B96-3628-95CF-F58DF14E68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50629" y="2528688"/>
            <a:ext cx="4470400" cy="3352800"/>
          </a:xfrm>
          <a:prstGeom prst="rect">
            <a:avLst/>
          </a:prstGeom>
          <a:noFill/>
        </p:spPr>
      </p:pic>
      <p:pic>
        <p:nvPicPr>
          <p:cNvPr id="3" name="Picture 9" descr="G:\Новая папка (3)\images (11).jpg">
            <a:extLst>
              <a:ext uri="{FF2B5EF4-FFF2-40B4-BE49-F238E27FC236}">
                <a16:creationId xmlns:a16="http://schemas.microsoft.com/office/drawing/2014/main" id="{B469C094-D86A-C7B2-46A9-D2E1B8B60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654842"/>
            <a:ext cx="4693920" cy="335280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A64EE81-A804-350C-1384-53C12A502366}"/>
              </a:ext>
            </a:extLst>
          </p:cNvPr>
          <p:cNvSpPr txBox="1"/>
          <p:nvPr/>
        </p:nvSpPr>
        <p:spPr>
          <a:xfrm>
            <a:off x="295794" y="5007642"/>
            <a:ext cx="353568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YS Text"/>
              </a:rPr>
              <a:t>Белки делают запасы на зиму: они прячут орехи, жёлуди, шишки и грибы в дуплах деревьев, а некоторые виды — зарывают в землю.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18421F-33E1-199D-4100-8AA750A7D8B5}"/>
              </a:ext>
            </a:extLst>
          </p:cNvPr>
          <p:cNvSpPr txBox="1"/>
          <p:nvPr/>
        </p:nvSpPr>
        <p:spPr>
          <a:xfrm>
            <a:off x="8392887" y="305528"/>
            <a:ext cx="353785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YS Text"/>
              </a:rPr>
              <a:t>Большинство зайцев — ночные животные: они обладают отличным ночным зрением, что позволяет им легко ориентироваться и находить пищу в условиях низкой освещённости.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924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6996" y="444263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Новый год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3CC03AE-AC72-CED7-D1A4-767EE5B2F2DA}"/>
              </a:ext>
            </a:extLst>
          </p:cNvPr>
          <p:cNvSpPr txBox="1"/>
          <p:nvPr/>
        </p:nvSpPr>
        <p:spPr>
          <a:xfrm>
            <a:off x="1598023" y="2245025"/>
            <a:ext cx="899595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Самая известная новогодняя хороводная песенка?</a:t>
            </a:r>
            <a:endParaRPr lang="ru-RU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679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515350"/>
              </p:ext>
            </p:extLst>
          </p:nvPr>
        </p:nvGraphicFramePr>
        <p:xfrm>
          <a:off x="0" y="685800"/>
          <a:ext cx="12176695" cy="5486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39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81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52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4684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Птицы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u="none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4" action="ppaction://hlinksldjump"/>
                        </a:rPr>
                        <a:t>200</a:t>
                      </a:r>
                      <a:endParaRPr lang="ru-RU" sz="3500" u="none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5" action="ppaction://hlinksldjump"/>
                        </a:rPr>
                        <a:t>400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6" action="ppaction://hlinksldjump"/>
                        </a:rPr>
                        <a:t>600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7" action="ppaction://hlinksldjump"/>
                        </a:rPr>
                        <a:t>800</a:t>
                      </a:r>
                      <a:endParaRPr lang="ru-RU" sz="350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Животные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8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9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0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1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Новый год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2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3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4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5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71600">
                <a:tc>
                  <a:txBody>
                    <a:bodyPr/>
                    <a:lstStyle/>
                    <a:p>
                      <a:pPr algn="ctr"/>
                      <a:r>
                        <a:rPr lang="ru-RU" sz="2500" b="0" cap="none" spc="0" dirty="0">
                          <a:ln w="0"/>
                          <a:solidFill>
                            <a:schemeClr val="bg1"/>
                          </a:solidFill>
                          <a:effectLst>
                            <a:outerShdw blurRad="38100" dist="19050" dir="2700000" algn="tl" rotWithShape="0">
                              <a:schemeClr val="dk1">
                                <a:alpha val="40000"/>
                              </a:schemeClr>
                            </a:outerShdw>
                          </a:effectLst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Знаете ли вы…?</a:t>
                      </a: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6" action="ppaction://hlinksldjump"/>
                        </a:rPr>
                        <a:t>200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7" action="ppaction://hlinksldjump"/>
                        </a:rPr>
                        <a:t>400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8" action="ppaction://hlinksldjump"/>
                        </a:rPr>
                        <a:t>600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500" b="0" dirty="0">
                          <a:solidFill>
                            <a:schemeClr val="accent4">
                              <a:lumMod val="40000"/>
                              <a:lumOff val="60000"/>
                            </a:schemeClr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hlinkClick r:id="rId19" action="ppaction://hlinksldjump"/>
                        </a:rPr>
                        <a:t>800</a:t>
                      </a:r>
                      <a:endParaRPr lang="ru-RU" sz="3500" b="0" dirty="0">
                        <a:solidFill>
                          <a:schemeClr val="accent4">
                            <a:lumMod val="40000"/>
                            <a:lumOff val="60000"/>
                          </a:schemeClr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anchor="ctr">
                    <a:gradFill>
                      <a:gsLst>
                        <a:gs pos="0">
                          <a:schemeClr val="accent5">
                            <a:lumMod val="89000"/>
                          </a:schemeClr>
                        </a:gs>
                        <a:gs pos="55000">
                          <a:schemeClr val="accent5">
                            <a:lumMod val="75000"/>
                          </a:schemeClr>
                        </a:gs>
                        <a:gs pos="97000">
                          <a:schemeClr val="accent5">
                            <a:lumMod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32649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6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454447" y="251109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 лесу родилась елочка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Праздники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В лесу родилась елочка (1972)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89F9D83-46B4-9497-D94A-DF342100A9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354502" y="1531618"/>
            <a:ext cx="5482046" cy="41115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100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5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6996" y="121098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Новый год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EE870A-057E-B7FD-F556-36A249223510}"/>
              </a:ext>
            </a:extLst>
          </p:cNvPr>
          <p:cNvSpPr txBox="1"/>
          <p:nvPr/>
        </p:nvSpPr>
        <p:spPr>
          <a:xfrm>
            <a:off x="966651" y="1694616"/>
            <a:ext cx="10363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Дед Мороз приходит на праздник, а в руках у него…?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9109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567658" y="0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Посох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Новый год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4A75C-FDC2-3F62-E3E8-D03C3BCFD2EB}"/>
              </a:ext>
            </a:extLst>
          </p:cNvPr>
          <p:cNvSpPr txBox="1"/>
          <p:nvPr/>
        </p:nvSpPr>
        <p:spPr>
          <a:xfrm>
            <a:off x="3604873" y="1605424"/>
            <a:ext cx="4981303" cy="36471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природными явлениями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Волшебник насылает морозы, укутывает землю снегом, заковывает во льды реки и озёра, управляет вьюгами и метелями. 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Рисование снежных узоров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Дед Мороз рисует посохом на окнах прекрасные снежные узоры.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Защита от нечистых сил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С помощью посоха главный волшебник противостоит злу, сохраняя покой и уют лесных жителей.</a:t>
            </a:r>
          </a:p>
          <a:p>
            <a:pPr algn="l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Исполнение желаний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Чтобы чудо исполнилось, необходимо, загадав желание, с разрешения волшебника прикоснуться к посоху.</a:t>
            </a:r>
          </a:p>
        </p:txBody>
      </p:sp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id="{98A0B02E-308F-8EF5-4338-F690753FA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21467" r="69565">
                        <a14:foregroundMark x1="50815" y1="9964" x2="50951" y2="9239"/>
                        <a14:foregroundMark x1="50951" y1="5616" x2="50951" y2="5616"/>
                        <a14:foregroundMark x1="47554" y1="3623" x2="47554" y2="3623"/>
                        <a14:foregroundMark x1="46332" y1="7971" x2="46332" y2="7971"/>
                        <a14:foregroundMark x1="52582" y1="6884" x2="52582" y2="6884"/>
                        <a14:foregroundMark x1="59375" y1="15399" x2="59375" y2="15399"/>
                        <a14:foregroundMark x1="61549" y1="14312" x2="61549" y2="14312"/>
                        <a14:foregroundMark x1="59918" y1="22826" x2="59918" y2="22826"/>
                        <a14:foregroundMark x1="61277" y1="21739" x2="61277" y2="21739"/>
                        <a14:foregroundMark x1="60870" y1="15036" x2="60870" y2="15036"/>
                        <a14:foregroundMark x1="60870" y1="43659" x2="60870" y2="43659"/>
                        <a14:foregroundMark x1="59375" y1="90217" x2="59375" y2="90217"/>
                        <a14:foregroundMark x1="53804" y1="92029" x2="53804" y2="92029"/>
                        <a14:foregroundMark x1="52174" y1="90580" x2="52038" y2="91304"/>
                        <a14:foregroundMark x1="53397" y1="89130" x2="53397" y2="89130"/>
                        <a14:foregroundMark x1="59103" y1="92572" x2="59783" y2="93659"/>
                        <a14:foregroundMark x1="63995" y1="92210" x2="63995" y2="92210"/>
                        <a14:foregroundMark x1="61277" y1="73370" x2="61277" y2="73370"/>
                        <a14:foregroundMark x1="63179" y1="72645" x2="63179" y2="72645"/>
                        <a14:foregroundMark x1="63995" y1="94022" x2="63995" y2="94022"/>
                        <a14:foregroundMark x1="27310" y1="16848" x2="27310" y2="16848"/>
                        <a14:foregroundMark x1="27582" y1="14855" x2="27582" y2="14855"/>
                        <a14:foregroundMark x1="28261" y1="22464" x2="28261" y2="22464"/>
                        <a14:foregroundMark x1="27582" y1="28986" x2="27582" y2="29529"/>
                        <a14:foregroundMark x1="31386" y1="39130" x2="31386" y2="39130"/>
                        <a14:foregroundMark x1="29484" y1="66848" x2="29484" y2="66848"/>
                        <a14:foregroundMark x1="30163" y1="71014" x2="30163" y2="71014"/>
                        <a14:foregroundMark x1="30435" y1="77899" x2="30435" y2="78623"/>
                        <a14:foregroundMark x1="38587" y1="24275" x2="38587" y2="24275"/>
                        <a14:foregroundMark x1="42799" y1="15217" x2="42799" y2="15217"/>
                        <a14:foregroundMark x1="39538" y1="13768" x2="39538" y2="13768"/>
                        <a14:foregroundMark x1="40353" y1="14855" x2="40353" y2="14855"/>
                        <a14:foregroundMark x1="40897" y1="16848" x2="40897" y2="16848"/>
                        <a14:foregroundMark x1="38859" y1="22283" x2="38859" y2="22283"/>
                        <a14:foregroundMark x1="31522" y1="18659" x2="31522" y2="18659"/>
                        <a14:foregroundMark x1="30707" y1="20652" x2="30707" y2="20652"/>
                        <a14:foregroundMark x1="31522" y1="20833" x2="31522" y2="20833"/>
                        <a14:foregroundMark x1="26766" y1="9601" x2="26766" y2="9601"/>
                        <a14:foregroundMark x1="25136" y1="20833" x2="25136" y2="20833"/>
                        <a14:foregroundMark x1="23641" y1="19022" x2="23641" y2="19022"/>
                        <a14:foregroundMark x1="29891" y1="23007" x2="29891" y2="23007"/>
                        <a14:foregroundMark x1="29891" y1="24638" x2="29891" y2="24638"/>
                        <a14:foregroundMark x1="29076" y1="59964" x2="29076" y2="59964"/>
                        <a14:foregroundMark x1="29212" y1="64674" x2="29212" y2="64674"/>
                        <a14:foregroundMark x1="29620" y1="69384" x2="29620" y2="69384"/>
                        <a14:foregroundMark x1="29212" y1="61775" x2="29212" y2="61775"/>
                        <a14:foregroundMark x1="28940" y1="63587" x2="28940" y2="63587"/>
                        <a14:foregroundMark x1="29755" y1="66848" x2="29755" y2="66848"/>
                        <a14:foregroundMark x1="29348" y1="68478" x2="29348" y2="68478"/>
                        <a14:foregroundMark x1="29484" y1="67210" x2="29484" y2="67210"/>
                        <a14:foregroundMark x1="29755" y1="65217" x2="29755" y2="65217"/>
                        <a14:foregroundMark x1="29755" y1="66667" x2="29755" y2="66667"/>
                        <a14:foregroundMark x1="28940" y1="66304" x2="28940" y2="66304"/>
                        <a14:foregroundMark x1="37636" y1="51630" x2="37636" y2="51630"/>
                        <a14:foregroundMark x1="36005" y1="53261" x2="36005" y2="53261"/>
                        <a14:foregroundMark x1="29755" y1="92572" x2="29755" y2="92572"/>
                        <a14:foregroundMark x1="30027" y1="91486" x2="30027" y2="91486"/>
                        <a14:foregroundMark x1="29620" y1="91304" x2="29620" y2="91304"/>
                        <a14:foregroundMark x1="29484" y1="94022" x2="29484" y2="940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25" r="30248"/>
          <a:stretch/>
        </p:blipFill>
        <p:spPr bwMode="auto">
          <a:xfrm>
            <a:off x="113212" y="1078143"/>
            <a:ext cx="33528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D1044C45-0AC2-6428-D885-6905BBEC4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1" r="4732"/>
          <a:stretch/>
        </p:blipFill>
        <p:spPr bwMode="auto">
          <a:xfrm>
            <a:off x="8568884" y="1909503"/>
            <a:ext cx="3623116" cy="2778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918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247990" y="451958"/>
            <a:ext cx="7278007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Новый год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575767-3AF3-C226-AA59-7965C7316E3D}"/>
              </a:ext>
            </a:extLst>
          </p:cNvPr>
          <p:cNvSpPr txBox="1"/>
          <p:nvPr/>
        </p:nvSpPr>
        <p:spPr>
          <a:xfrm>
            <a:off x="2598267" y="2018603"/>
            <a:ext cx="775622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Сколько лошадей в упряжке Деда Мороза? </a:t>
            </a:r>
            <a:endParaRPr lang="ru-RU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3142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497990" y="68230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Три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Новый год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02B7E0FB-2792-D7AE-D02E-DCD0EF73D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750" l="0" r="99874">
                        <a14:foregroundMark x1="17044" y1="7000" x2="17044" y2="7000"/>
                        <a14:foregroundMark x1="44214" y1="95000" x2="44214" y2="95000"/>
                        <a14:foregroundMark x1="63082" y1="89500" x2="63082" y2="89500"/>
                        <a14:foregroundMark x1="63082" y1="89500" x2="63082" y2="89500"/>
                        <a14:foregroundMark x1="63082" y1="89500" x2="63082" y2="89500"/>
                        <a14:foregroundMark x1="63899" y1="88750" x2="63899" y2="88750"/>
                        <a14:foregroundMark x1="64403" y1="87250" x2="64403" y2="87250"/>
                        <a14:foregroundMark x1="64340" y1="87500" x2="64340" y2="87500"/>
                        <a14:foregroundMark x1="62013" y1="93750" x2="62013" y2="93750"/>
                        <a14:foregroundMark x1="61950" y1="89250" x2="61950" y2="89250"/>
                        <a14:foregroundMark x1="65094" y1="89000" x2="65094" y2="89000"/>
                        <a14:foregroundMark x1="68931" y1="90500" x2="68931" y2="90500"/>
                        <a14:foregroundMark x1="90440" y1="93000" x2="90440" y2="93000"/>
                        <a14:foregroundMark x1="96918" y1="85500" x2="96918" y2="85500"/>
                        <a14:foregroundMark x1="91006" y1="16000" x2="91006" y2="16000"/>
                        <a14:foregroundMark x1="89057" y1="8250" x2="89057" y2="8250"/>
                        <a14:foregroundMark x1="86478" y1="7250" x2="86478" y2="7250"/>
                        <a14:foregroundMark x1="88113" y1="4250" x2="88113" y2="4250"/>
                        <a14:foregroundMark x1="81006" y1="98250" x2="81006" y2="98250"/>
                        <a14:foregroundMark x1="8616" y1="97500" x2="8616" y2="97500"/>
                        <a14:foregroundMark x1="7233" y1="98000" x2="7233" y2="98000"/>
                        <a14:foregroundMark x1="5157" y1="98000" x2="5157" y2="98000"/>
                        <a14:foregroundMark x1="3270" y1="97750" x2="3270" y2="97750"/>
                        <a14:foregroundMark x1="3836" y1="94750" x2="4528" y2="94000"/>
                        <a14:foregroundMark x1="5912" y1="93250" x2="6164" y2="93250"/>
                        <a14:foregroundMark x1="2516" y1="97250" x2="2201" y2="97250"/>
                        <a14:foregroundMark x1="1572" y1="97500" x2="1572" y2="9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" y="2652501"/>
            <a:ext cx="12192000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8FFF473-EE32-88A1-2C96-4B6F2E4A87D3}"/>
              </a:ext>
            </a:extLst>
          </p:cNvPr>
          <p:cNvSpPr txBox="1"/>
          <p:nvPr/>
        </p:nvSpPr>
        <p:spPr>
          <a:xfrm>
            <a:off x="3047525" y="1581493"/>
            <a:ext cx="60960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Лошади, выбранные Дедом Морозом для своей тройки, — русские рысаки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известные своей выносливостью и красотой. Эти грациозные животные способны бороздить снежные просторы, доставляя Деда Мороза в самые отдалённые уголки, чтобы подарить радость и счастье детям.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43788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292156" y="444263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Праздники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A24C4B-5BA5-536B-C2F2-50848F259036}"/>
              </a:ext>
            </a:extLst>
          </p:cNvPr>
          <p:cNvSpPr txBox="1"/>
          <p:nvPr/>
        </p:nvSpPr>
        <p:spPr>
          <a:xfrm>
            <a:off x="1828800" y="1526056"/>
            <a:ext cx="85344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каком мультфильме встретились Лето и Дед Мороз? </a:t>
            </a:r>
            <a:endParaRPr lang="ru-RU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24374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611202" y="146607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Дед мороз и Лето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Новый год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Picture background">
            <a:extLst>
              <a:ext uri="{FF2B5EF4-FFF2-40B4-BE49-F238E27FC236}">
                <a16:creationId xmlns:a16="http://schemas.microsoft.com/office/drawing/2014/main" id="{D7DA9DC6-D3FD-925A-00C4-E75D2BAD7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5349" y="1575712"/>
            <a:ext cx="7372894" cy="414383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170AD2-B322-61DE-0DCE-6DA82088A8C6}"/>
              </a:ext>
            </a:extLst>
          </p:cNvPr>
          <p:cNvSpPr txBox="1"/>
          <p:nvPr/>
        </p:nvSpPr>
        <p:spPr>
          <a:xfrm>
            <a:off x="243840" y="1592199"/>
            <a:ext cx="3361509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Приключения Деда Мороза, который мечтал увидеть лето, а если сильно чего - то хочешь или мечтаешь, то всё всегда сбывается. Даря детям новогодние подарки, Дед Мороз услышал просьбу "Подарить лето" и очень задумался и огорчился, так как не знал какое оно. И решил узнать. Так Мороз попал в городскую летную жару, а оттуда отправился прямиком с ребятами за город.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7373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373643" y="451958"/>
            <a:ext cx="7278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Знаете ли вы…?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E7F67B2-2BF7-0C59-1B32-111915BF58FD}"/>
              </a:ext>
            </a:extLst>
          </p:cNvPr>
          <p:cNvSpPr txBox="1"/>
          <p:nvPr/>
        </p:nvSpPr>
        <p:spPr>
          <a:xfrm>
            <a:off x="3048000" y="1812456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Как называется серебряный наряд на деревьях? </a:t>
            </a:r>
            <a:endParaRPr lang="ru-RU" sz="5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893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CF4EE7-FFA1-6B80-0803-17EC81567B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  <a:extLst>
              <a:ext uri="{FF2B5EF4-FFF2-40B4-BE49-F238E27FC236}">
                <a16:creationId xmlns:a16="http://schemas.microsoft.com/office/drawing/2014/main" id="{F42EA474-114D-DD7F-7CF9-456E62934A00}"/>
              </a:ext>
            </a:extLst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54F1453B-0C82-503D-AA03-FF10048AB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704" y="16402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Иней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Знаете ли вы…?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6D6B3EF1-57A5-DF0A-ED59-7E0F0C1FE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412" y="1561045"/>
            <a:ext cx="3443281" cy="4158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Picture background">
            <a:extLst>
              <a:ext uri="{FF2B5EF4-FFF2-40B4-BE49-F238E27FC236}">
                <a16:creationId xmlns:a16="http://schemas.microsoft.com/office/drawing/2014/main" id="{4E6549CB-7EAF-730E-B96A-28E8D4483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1029" y="2094271"/>
            <a:ext cx="4882152" cy="3092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291F5D-00D2-2BA2-8BDF-D1ADD524B4AC}"/>
              </a:ext>
            </a:extLst>
          </p:cNvPr>
          <p:cNvSpPr txBox="1"/>
          <p:nvPr/>
        </p:nvSpPr>
        <p:spPr>
          <a:xfrm>
            <a:off x="4162698" y="2094271"/>
            <a:ext cx="297833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Иней имеет разные оттенки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Его цвет зависит от качества и чистоты воздуха. Чаще всего осадки окрашены в белый оттенок, но в некоторых случаях иней может быть и розоватым, синеватым, голубым, жёлтым и даже коричневым (при высоком уровне загрязнения окружающей среды).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929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5A3FF6-8E56-94F0-22D6-21F66E1F5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DE3FF53-D32D-1283-15FC-A983442CE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A138424F-69A6-0D07-B67B-F7314C650F18}"/>
              </a:ext>
            </a:extLst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D2427339-7648-8856-8990-3D06108F79EF}"/>
              </a:ext>
            </a:extLst>
          </p:cNvPr>
          <p:cNvSpPr/>
          <p:nvPr/>
        </p:nvSpPr>
        <p:spPr>
          <a:xfrm>
            <a:off x="2195739" y="551896"/>
            <a:ext cx="7278007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Знаете ли вы…?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B34DF-111A-375F-EAA8-B219F8B375A9}"/>
              </a:ext>
            </a:extLst>
          </p:cNvPr>
          <p:cNvSpPr txBox="1"/>
          <p:nvPr/>
        </p:nvSpPr>
        <p:spPr>
          <a:xfrm>
            <a:off x="4158340" y="1912394"/>
            <a:ext cx="421059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Меня не растили,</a:t>
            </a:r>
            <a:b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Из снега слепили.</a:t>
            </a:r>
            <a:b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Вместо носа ловко</a:t>
            </a:r>
            <a:b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Вставили морковку.</a:t>
            </a:r>
            <a:endParaRPr lang="ru-RU" sz="2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l"/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Глаза – уголки,</a:t>
            </a:r>
            <a:b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Руки – сучки.</a:t>
            </a:r>
            <a:b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Холодная, большая,</a:t>
            </a:r>
            <a:b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</a:br>
            <a:r>
              <a:rPr lang="ru-RU" sz="2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Кто я такая?</a:t>
            </a:r>
            <a:endParaRPr lang="ru-RU" sz="28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5520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6996" y="228730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Птицы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11ACB0-0DCA-8486-DE3E-73575EEBEDE0}"/>
              </a:ext>
            </a:extLst>
          </p:cNvPr>
          <p:cNvSpPr txBox="1"/>
          <p:nvPr/>
        </p:nvSpPr>
        <p:spPr>
          <a:xfrm>
            <a:off x="1149532" y="1574465"/>
            <a:ext cx="1048511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Как мы называем птиц, которые на зимний период отправляются в тёплые края, а весной прилетают обратно?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4574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497989" y="113113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Снежная баба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Знаете ли вы?...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70" name="Picture 2" descr="Picture background">
            <a:extLst>
              <a:ext uri="{FF2B5EF4-FFF2-40B4-BE49-F238E27FC236}">
                <a16:creationId xmlns:a16="http://schemas.microsoft.com/office/drawing/2014/main" id="{512EC709-4CCB-0811-4E07-3FA559E3A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56" y="1863008"/>
            <a:ext cx="5464220" cy="361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5079A1F-2257-7410-F558-D055E5C9A85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8357" t="14730" r="45857" b="14413"/>
          <a:stretch/>
        </p:blipFill>
        <p:spPr>
          <a:xfrm>
            <a:off x="8377646" y="1177072"/>
            <a:ext cx="3143794" cy="485938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821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4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527288" y="551896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Знаете ли вы…?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8779E-F0CD-2665-B643-8699A7D4DEED}"/>
              </a:ext>
            </a:extLst>
          </p:cNvPr>
          <p:cNvSpPr txBox="1"/>
          <p:nvPr/>
        </p:nvSpPr>
        <p:spPr>
          <a:xfrm>
            <a:off x="962297" y="2393072"/>
            <a:ext cx="102674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0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Знаете ли вы </a:t>
            </a:r>
            <a:r>
              <a:rPr lang="ru-RU" sz="5400" cap="none" spc="0" dirty="0">
                <a:ln w="0"/>
                <a:latin typeface="Times New Roman" panose="02020603050405020304" pitchFamily="18" charset="0"/>
                <a:ea typeface="Open Sans" panose="020B0606030504020204" pitchFamily="34" charset="0"/>
                <a:cs typeface="Times New Roman" panose="02020603050405020304" pitchFamily="18" charset="0"/>
              </a:rPr>
              <a:t>с</a:t>
            </a:r>
            <a:r>
              <a:rPr lang="ru-RU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казку о мальчике с куском льда вместо сердца?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0308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506698" y="0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Снежная королева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Знаете ли вы…?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1B4BF8A5-7D13-25D3-6795-9E3A259417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1778" r="3327" b="2857"/>
          <a:stretch/>
        </p:blipFill>
        <p:spPr bwMode="auto">
          <a:xfrm>
            <a:off x="2823042" y="1224843"/>
            <a:ext cx="6544966" cy="440831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F49102C-9559-E46D-0BBA-1040A62B0AB2}"/>
              </a:ext>
            </a:extLst>
          </p:cNvPr>
          <p:cNvSpPr txBox="1"/>
          <p:nvPr/>
        </p:nvSpPr>
        <p:spPr>
          <a:xfrm>
            <a:off x="182880" y="2649879"/>
            <a:ext cx="3169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Один лишь поцелуй Снежной королевы</a:t>
            </a:r>
            <a:r>
              <a:rPr lang="ru-RU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может заморозить сердце любого человека.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97614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548BE3-E1F9-5090-ABF2-B0242CD8E4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5CF737D0-7A99-555D-0684-33B88075B0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9A6E0F2A-BE99-3842-75B6-0A420A950DD9}"/>
              </a:ext>
            </a:extLst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>
            <a:extLst>
              <a:ext uri="{FF2B5EF4-FFF2-40B4-BE49-F238E27FC236}">
                <a16:creationId xmlns:a16="http://schemas.microsoft.com/office/drawing/2014/main" id="{D80DA25E-E59C-2F41-F37B-D0F51624F33E}"/>
              </a:ext>
            </a:extLst>
          </p:cNvPr>
          <p:cNvSpPr/>
          <p:nvPr/>
        </p:nvSpPr>
        <p:spPr>
          <a:xfrm>
            <a:off x="2527288" y="551896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Знаете ли вы…?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3160AE1-5DB3-4E51-9826-F7A8D291EFF9}"/>
              </a:ext>
            </a:extLst>
          </p:cNvPr>
          <p:cNvSpPr txBox="1"/>
          <p:nvPr/>
        </p:nvSpPr>
        <p:spPr>
          <a:xfrm>
            <a:off x="962297" y="2393072"/>
            <a:ext cx="102674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Что случилось 30 февраля 2023 года?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3652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451407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Ничего, такой даты нет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Знаете ли вы…?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9662B6-97C7-139D-722E-9A51F32739B7}"/>
              </a:ext>
            </a:extLst>
          </p:cNvPr>
          <p:cNvSpPr txBox="1"/>
          <p:nvPr/>
        </p:nvSpPr>
        <p:spPr>
          <a:xfrm>
            <a:off x="5817326" y="2431305"/>
            <a:ext cx="438811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 – самый последний месяц нашей красавицы зимы. Он же является самым коротким в году. В нем всего 28 дней. А раз в четыре года бывает 29 дней. Вот такое волшебство! 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Picture background">
            <a:extLst>
              <a:ext uri="{FF2B5EF4-FFF2-40B4-BE49-F238E27FC236}">
                <a16:creationId xmlns:a16="http://schemas.microsoft.com/office/drawing/2014/main" id="{7384CF60-0C86-D397-9877-7A54F5D8C6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26" b="100000" l="1579" r="99211">
                        <a14:foregroundMark x1="20263" y1="69630" x2="20263" y2="69630"/>
                        <a14:foregroundMark x1="22368" y1="68148" x2="22368" y2="68148"/>
                        <a14:foregroundMark x1="24737" y1="70741" x2="24737" y2="70741"/>
                        <a14:foregroundMark x1="28947" y1="73519" x2="28947" y2="74074"/>
                        <a14:foregroundMark x1="30789" y1="75926" x2="30789" y2="75926"/>
                        <a14:foregroundMark x1="33421" y1="76296" x2="34474" y2="76667"/>
                        <a14:foregroundMark x1="35526" y1="76852" x2="35526" y2="76852"/>
                        <a14:foregroundMark x1="11579" y1="89444" x2="11579" y2="89444"/>
                        <a14:foregroundMark x1="9474" y1="89444" x2="8947" y2="88889"/>
                        <a14:foregroundMark x1="9211" y1="84074" x2="9211" y2="84074"/>
                        <a14:foregroundMark x1="11053" y1="72963" x2="12368" y2="72037"/>
                        <a14:foregroundMark x1="13421" y1="70000" x2="15000" y2="69259"/>
                        <a14:foregroundMark x1="16579" y1="68704" x2="16579" y2="68704"/>
                        <a14:foregroundMark x1="73947" y1="72407" x2="73684" y2="73148"/>
                        <a14:foregroundMark x1="73684" y1="75185" x2="73684" y2="75185"/>
                        <a14:foregroundMark x1="71842" y1="75741" x2="71053" y2="76296"/>
                        <a14:foregroundMark x1="93947" y1="88519" x2="93947" y2="88519"/>
                        <a14:foregroundMark x1="93421" y1="85741" x2="93684" y2="84815"/>
                        <a14:foregroundMark x1="94474" y1="81667" x2="94737" y2="80741"/>
                        <a14:foregroundMark x1="94737" y1="79074" x2="94737" y2="78519"/>
                        <a14:foregroundMark x1="92895" y1="75556" x2="92895" y2="75556"/>
                        <a14:foregroundMark x1="92368" y1="73519" x2="92368" y2="73519"/>
                        <a14:foregroundMark x1="90789" y1="54259" x2="90789" y2="54259"/>
                        <a14:foregroundMark x1="92368" y1="55185" x2="93158" y2="55185"/>
                        <a14:foregroundMark x1="93421" y1="52963" x2="93421" y2="52963"/>
                        <a14:foregroundMark x1="92632" y1="49259" x2="92632" y2="49259"/>
                        <a14:foregroundMark x1="92632" y1="45926" x2="92632" y2="44444"/>
                        <a14:foregroundMark x1="92105" y1="42407" x2="91842" y2="41852"/>
                        <a14:foregroundMark x1="88684" y1="38704" x2="88684" y2="38704"/>
                        <a14:foregroundMark x1="89474" y1="18148" x2="89474" y2="18148"/>
                        <a14:foregroundMark x1="88421" y1="21852" x2="88421" y2="21852"/>
                        <a14:foregroundMark x1="86053" y1="19815" x2="85263" y2="18704"/>
                        <a14:foregroundMark x1="82895" y1="15185" x2="82895" y2="15185"/>
                        <a14:foregroundMark x1="9737" y1="41481" x2="9737" y2="41481"/>
                        <a14:foregroundMark x1="9737" y1="43519" x2="9737" y2="44630"/>
                        <a14:foregroundMark x1="9474" y1="46296" x2="9474" y2="49074"/>
                        <a14:foregroundMark x1="8684" y1="52222" x2="8684" y2="54074"/>
                        <a14:foregroundMark x1="8684" y1="55370" x2="8684" y2="56111"/>
                        <a14:foregroundMark x1="8684" y1="56296" x2="8684" y2="56667"/>
                        <a14:foregroundMark x1="10000" y1="56667" x2="11842" y2="55556"/>
                        <a14:foregroundMark x1="12105" y1="54815" x2="12105" y2="54815"/>
                        <a14:foregroundMark x1="14737" y1="21852" x2="15000" y2="20926"/>
                        <a14:foregroundMark x1="16053" y1="19259" x2="16053" y2="18704"/>
                        <a14:foregroundMark x1="16053" y1="17037" x2="16053" y2="17037"/>
                        <a14:foregroundMark x1="18421" y1="15926" x2="18421" y2="15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23" y="1053105"/>
            <a:ext cx="3619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190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sp>
        <p:nvSpPr>
          <p:cNvPr id="6" name="Заголовок 3"/>
          <p:cNvSpPr>
            <a:spLocks noGrp="1"/>
          </p:cNvSpPr>
          <p:nvPr>
            <p:ph type="title"/>
          </p:nvPr>
        </p:nvSpPr>
        <p:spPr>
          <a:xfrm>
            <a:off x="715704" y="28594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Перелетные птицы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Птицы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200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Picture background">
            <a:extLst>
              <a:ext uri="{FF2B5EF4-FFF2-40B4-BE49-F238E27FC236}">
                <a16:creationId xmlns:a16="http://schemas.microsoft.com/office/drawing/2014/main" id="{7AD3C883-413B-3BA4-030A-2A7AFF8C2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0487" y="1538410"/>
            <a:ext cx="6096000" cy="4309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788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74739" y="551896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Птицы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4" name="Rectangle 3">
            <a:hlinkClick r:id="rId4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C64ABF-1FA3-A3C7-2735-23A8134F00F4}"/>
              </a:ext>
            </a:extLst>
          </p:cNvPr>
          <p:cNvSpPr txBox="1"/>
          <p:nvPr/>
        </p:nvSpPr>
        <p:spPr>
          <a:xfrm>
            <a:off x="3257006" y="1763170"/>
            <a:ext cx="6096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Выпал снег, а эта птица</a:t>
            </a: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Снега вовсе не боится.</a:t>
            </a: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Эту птицу мы зовем</a:t>
            </a: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algn="just"/>
            <a:r>
              <a:rPr lang="ru-RU" sz="4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 Красногрудым…</a:t>
            </a:r>
            <a:endParaRPr lang="ru-RU" sz="4000" b="0" i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3771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676" y="224984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Снегирь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Категория 1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400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Вернуться к выбору тем→</a:t>
            </a:r>
          </a:p>
        </p:txBody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9C077AFC-3503-5312-FC1F-2BAC670279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6" y="1634389"/>
            <a:ext cx="4189020" cy="41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>
            <a:extLst>
              <a:ext uri="{FF2B5EF4-FFF2-40B4-BE49-F238E27FC236}">
                <a16:creationId xmlns:a16="http://schemas.microsoft.com/office/drawing/2014/main" id="{F5B20900-392E-045F-CE1A-70E5AE4196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8" r="25529"/>
          <a:stretch/>
        </p:blipFill>
        <p:spPr bwMode="auto">
          <a:xfrm>
            <a:off x="8130332" y="1530531"/>
            <a:ext cx="4061668" cy="4189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564B58-2B11-451F-3E70-8A53F2C5F1E5}"/>
              </a:ext>
            </a:extLst>
          </p:cNvPr>
          <p:cNvSpPr txBox="1"/>
          <p:nvPr/>
        </p:nvSpPr>
        <p:spPr>
          <a:xfrm>
            <a:off x="4383912" y="1881442"/>
            <a:ext cx="363800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Снегири - это маленькие красногрудые птички, которые зимуют в наших краях.</a:t>
            </a:r>
          </a:p>
          <a:p>
            <a:endParaRPr lang="ru-RU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Снегири имеют очень хорошую память и могут помнить места, где они находят еду, на протяжении многих лет.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2972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14760" y="642688"/>
            <a:ext cx="10759642" cy="4578927"/>
          </a:xfrm>
        </p:spPr>
        <p:txBody>
          <a:bodyPr/>
          <a:lstStyle/>
          <a:p>
            <a:pPr algn="ctr"/>
            <a:b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9"/>
            <a:ext cx="2352552" cy="806590"/>
          </a:xfrm>
          <a:prstGeom prst="rect">
            <a:avLst/>
          </a:prstGeom>
        </p:spPr>
      </p:pic>
      <p:sp>
        <p:nvSpPr>
          <p:cNvPr id="9" name="Rectangle 8">
            <a:hlinkClick r:id="rId5" action="ppaction://hlinksldjump"/>
          </p:cNvPr>
          <p:cNvSpPr/>
          <p:nvPr/>
        </p:nvSpPr>
        <p:spPr>
          <a:xfrm>
            <a:off x="5199230" y="5690466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456996" y="319522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Птицы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7D3438-9AF0-FB8A-2821-BED5CCEFC575}"/>
              </a:ext>
            </a:extLst>
          </p:cNvPr>
          <p:cNvSpPr txBox="1"/>
          <p:nvPr/>
        </p:nvSpPr>
        <p:spPr>
          <a:xfrm>
            <a:off x="1607320" y="2216571"/>
            <a:ext cx="897735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Какую птицу называют лесным доктором?</a:t>
            </a: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9179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959299" y="5719551"/>
            <a:ext cx="427245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500" u="sng" dirty="0">
                <a:ln w="0"/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 action="ppaction://hlinksldjump"/>
              </a:rPr>
              <a:t>Вернуться к выбору тем→</a:t>
            </a:r>
            <a:endParaRPr lang="ru-RU" sz="2500" u="sng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67361" y="144460"/>
            <a:ext cx="10759642" cy="1513263"/>
          </a:xfrm>
        </p:spPr>
        <p:txBody>
          <a:bodyPr>
            <a:normAutofit/>
          </a:bodyPr>
          <a:lstStyle/>
          <a:p>
            <a:pPr algn="ctr"/>
            <a:r>
              <a:rPr lang="ru-RU" sz="40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Дятел</a:t>
            </a:r>
            <a:br>
              <a:rPr lang="en-US" sz="3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15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00" b="1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Птицы</a:t>
            </a:r>
            <a:r>
              <a:rPr lang="en-US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ru-RU" sz="2000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600</a:t>
            </a:r>
            <a:endParaRPr lang="ru-RU" sz="2000" cap="none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B5C641-81E4-A156-5CC0-83197C288A0C}"/>
              </a:ext>
            </a:extLst>
          </p:cNvPr>
          <p:cNvSpPr txBox="1"/>
          <p:nvPr/>
        </p:nvSpPr>
        <p:spPr>
          <a:xfrm>
            <a:off x="3959299" y="2034338"/>
            <a:ext cx="472314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Дятел — </a:t>
            </a:r>
            <a:r>
              <a:rPr lang="ru-RU" sz="2400" b="1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оседлая птица</a:t>
            </a:r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он зимует в том же месте, где и родился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 Дятлы обладают отменным слухом. Они способны через кору услышать как передвигается насекомое, для того, чтобы понимать, где нужно долбить дырку.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Picture background">
            <a:extLst>
              <a:ext uri="{FF2B5EF4-FFF2-40B4-BE49-F238E27FC236}">
                <a16:creationId xmlns:a16="http://schemas.microsoft.com/office/drawing/2014/main" id="{ABCF6FDC-6F7D-8E1D-86AE-E5D2C0942D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2" r="21661"/>
          <a:stretch/>
        </p:blipFill>
        <p:spPr bwMode="auto">
          <a:xfrm>
            <a:off x="0" y="1597694"/>
            <a:ext cx="3837207" cy="4121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EA3A1DA6-495B-ADA5-5B29-29E4342A14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5334" r="13081" b="3492"/>
          <a:stretch/>
        </p:blipFill>
        <p:spPr bwMode="auto">
          <a:xfrm>
            <a:off x="9030789" y="1597694"/>
            <a:ext cx="3161211" cy="430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8152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371" y="5499514"/>
            <a:ext cx="2352552" cy="80659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</p:cNvPr>
          <p:cNvSpPr/>
          <p:nvPr/>
        </p:nvSpPr>
        <p:spPr>
          <a:xfrm>
            <a:off x="5199230" y="5690461"/>
            <a:ext cx="179478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Узнать ответ</a:t>
            </a:r>
          </a:p>
        </p:txBody>
      </p:sp>
      <p:sp>
        <p:nvSpPr>
          <p:cNvPr id="6" name="Прямоугольник 2"/>
          <p:cNvSpPr/>
          <p:nvPr/>
        </p:nvSpPr>
        <p:spPr>
          <a:xfrm>
            <a:off x="2266031" y="551896"/>
            <a:ext cx="727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Птицы </a:t>
            </a:r>
            <a:r>
              <a:rPr lang="en-US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en-US" sz="35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3500" dirty="0">
                <a:solidFill>
                  <a:schemeClr val="accent4">
                    <a:lumMod val="40000"/>
                    <a:lumOff val="6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Вопрос за 800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C971D-41AB-192D-FB40-1C4223575CFE}"/>
              </a:ext>
            </a:extLst>
          </p:cNvPr>
          <p:cNvSpPr txBox="1"/>
          <p:nvPr/>
        </p:nvSpPr>
        <p:spPr>
          <a:xfrm>
            <a:off x="2891864" y="1247747"/>
            <a:ext cx="72780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54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Четвертый лишний</a:t>
            </a:r>
            <a:endParaRPr lang="ru-RU" sz="5400" dirty="0"/>
          </a:p>
        </p:txBody>
      </p:sp>
      <p:pic>
        <p:nvPicPr>
          <p:cNvPr id="3074" name="Picture 2" descr="Picture background">
            <a:extLst>
              <a:ext uri="{FF2B5EF4-FFF2-40B4-BE49-F238E27FC236}">
                <a16:creationId xmlns:a16="http://schemas.microsoft.com/office/drawing/2014/main" id="{EADDDDA1-3549-0F7F-3BDD-1724179A9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862"/>
            <a:ext cx="2429691" cy="182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cture background">
            <a:extLst>
              <a:ext uri="{FF2B5EF4-FFF2-40B4-BE49-F238E27FC236}">
                <a16:creationId xmlns:a16="http://schemas.microsoft.com/office/drawing/2014/main" id="{79D0439C-9E46-9485-0819-DD0731C47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518" y="2386611"/>
            <a:ext cx="2795179" cy="18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Picture background">
            <a:extLst>
              <a:ext uri="{FF2B5EF4-FFF2-40B4-BE49-F238E27FC236}">
                <a16:creationId xmlns:a16="http://schemas.microsoft.com/office/drawing/2014/main" id="{ADBAA223-BBDC-BB18-A4DB-1745DB1790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353" y="2386611"/>
            <a:ext cx="2830474" cy="1887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icture background">
            <a:extLst>
              <a:ext uri="{FF2B5EF4-FFF2-40B4-BE49-F238E27FC236}">
                <a16:creationId xmlns:a16="http://schemas.microsoft.com/office/drawing/2014/main" id="{34E5177C-76EA-A555-3196-806268A1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040" y="2386610"/>
            <a:ext cx="3020680" cy="188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0D50F7-8BB5-A646-DF61-579D24F32FEE}"/>
              </a:ext>
            </a:extLst>
          </p:cNvPr>
          <p:cNvSpPr txBox="1"/>
          <p:nvPr/>
        </p:nvSpPr>
        <p:spPr>
          <a:xfrm>
            <a:off x="3816134" y="4274535"/>
            <a:ext cx="1003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Кукушка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75DED2-8E45-5CDF-23B8-FBCE5258B141}"/>
              </a:ext>
            </a:extLst>
          </p:cNvPr>
          <p:cNvSpPr txBox="1"/>
          <p:nvPr/>
        </p:nvSpPr>
        <p:spPr>
          <a:xfrm>
            <a:off x="6933970" y="4333027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Синица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A19F44-35FB-8819-D084-D78600C93F56}"/>
              </a:ext>
            </a:extLst>
          </p:cNvPr>
          <p:cNvSpPr txBox="1"/>
          <p:nvPr/>
        </p:nvSpPr>
        <p:spPr>
          <a:xfrm>
            <a:off x="9829389" y="4304425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Серая ворона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B6527F4-03C3-6027-0C12-BB3B74277815}"/>
              </a:ext>
            </a:extLst>
          </p:cNvPr>
          <p:cNvSpPr txBox="1"/>
          <p:nvPr/>
        </p:nvSpPr>
        <p:spPr>
          <a:xfrm>
            <a:off x="1000111" y="4333027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Воробей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9855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  <p:tag name="ISPRING_PLAYERS_CUSTOMIZATION" val="UEsDBBQAAgAIAAlvgUipAcR2+wIAALAIAAAUAAAAdW5pdmVyc2FsL3BsYXllci54bWytVU1v2zAMPadA/4Ohe6WkH2sb2C26AsUO61Ag67ZboNqKrcW2PEmum/76UZK/53QrsEMCm+J7pMhH2r9+yVLvmUnFRR6gBZ4jj+WhiHgeB+jx693RBbq+Ojzwi5TumPR4FKAy5wZAU+RFTIWSFxrAD1QnAeoZMDAjr5BcSK53wH0G3G2k41N0eDADl1wFKNG6WBJSVRXmChB5rERaGhKFQ5GRQjLFcs0kcWkgr8Eu9d/R8MtETvSuYKqHLPT7A9ckLceL4gOS6gQLGZPj+XxBftx/XoUJy+gRz5WmeciQB5Wc2VI+0XB7L6IyZcrYZr5LcsW0NklY28zXS764yD0lwwA5h3XGlKIxUzjNY0QclkyA/U1KVVLzqAGt4VVbXvNav7V5XzdutnOkcy7Kp5SrBI76kM46CfTJMKqf2etaBT02CrozTMiT7FfJJYvs67dWjPMFcgFbxdk8sapCOICnOxpqIXe3AAMV1R3EbdOwaxq2oJYDt9FXHQVqbrthVJeSNaWa+c88YuILlZIaWVxpWTKfjIw1lgzBPnFXrpvUNcRPdJae/UNvjN+oNT/VW52xgP/RmE9A1NaE5xF7uePgo1kGNdUMim1sWBcpNjG7nFT5lPV0PTC5HOumwEU8TWXMYAwjqinp7GQflEmqwCUs5QjbO9gLTnicpPDTkwzj0700GZXbSYbewV5wKsLtBLQ1t2Uk4zqOxNQqyCcT68QPS6VFxl+tPAd7Ri+tDt8auebopuDtwfn8j1EcxGgGc4MmVpd56u2r5vDBzKlWnc+6cJaBWmEemC4L59XMQlmMfCK2oWWqb/s5NfuwBx3lPDUd01zfQe+iWvFX5lU8Ml+6xYmpScKMZgL04eKkxwD9hO0yCG9N+yJuRN7UAWNi39y/rWiz5evWua7v67APNXzmrHIYN1MfQR2xFGUejXqIi+4jolLYaTeSUS9lG7jR4hhEKooAncJDfefLs8vuyueLywZr83pwgV0u71jpdcKdgkit6/Yifr0b4PE3UEsBAgAAFAACAAgACW+BSKkBxHb7AgAAsAgAABQAAAAAAAAAAQAAAAAAAAAAAHVuaXZlcnNhbC9wbGF5ZXIueG1sUEsFBgAAAAABAAEAQgAAAC0DAAAAAA=="/>
  <p:tag name="ISPRING_PRESENTATION_TITLE" val="СВОЯ ИГРА"/>
  <p:tag name="ARTICULATE_SLIDE_COUNT" val="42"/>
  <p:tag name="ARTICULATE_PROJECT_OPEN" val="0"/>
  <p:tag name="ISPRING_UUID" val="{057A1C99-AAD4-4B36-81AC-138FA0944F7E}"/>
  <p:tag name="ISPRING_RESOURCE_FOLDER" val="C:\Users\olga.kokoulina\Documents\СВОЯ ИГРА - Copy\"/>
  <p:tag name="ISPRING_PRESENTATION_PATH" val="C:\Users\olga.kokoulina\Documents\СВОЯ ИГРА - Copy.pptx"/>
  <p:tag name="ISPRING_PROJECT_FOLDER_UPDATED" val="1"/>
  <p:tag name="ISPRING_SCREEN_RECS_UPDATED" val="C:\Users\olga.kokoulina\Documents\СВОЯ ИГРА - Copy"/>
  <p:tag name="ISPRING_RESOURCE_PATHS_HASH_PRESENTER" val="30a29568428e1fbe1e9622116143a56fc151e3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Тема Office">
  <a:themeElements>
    <a:clrScheme name="Custom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FEE599"/>
      </a:hlink>
      <a:folHlink>
        <a:srgbClr val="2D519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4010</TotalTime>
  <Words>1156</Words>
  <Application>Microsoft Office PowerPoint</Application>
  <PresentationFormat>Широкоэкранный</PresentationFormat>
  <Paragraphs>182</Paragraphs>
  <Slides>34</Slides>
  <Notes>34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Open Sans</vt:lpstr>
      <vt:lpstr>Times New Roman</vt:lpstr>
      <vt:lpstr>YS Text</vt:lpstr>
      <vt:lpstr>Тема Office</vt:lpstr>
      <vt:lpstr>Презентация PowerPoint</vt:lpstr>
      <vt:lpstr>Презентация PowerPoint</vt:lpstr>
      <vt:lpstr>Презентация PowerPoint</vt:lpstr>
      <vt:lpstr>Перелетные птицы  Птицы/ Вопрос за 200</vt:lpstr>
      <vt:lpstr>Презентация PowerPoint</vt:lpstr>
      <vt:lpstr>Снегирь  Категория 1 / Вопрос за 400</vt:lpstr>
      <vt:lpstr> </vt:lpstr>
      <vt:lpstr>Дятел  Птицы/ Вопрос за 600</vt:lpstr>
      <vt:lpstr>Презентация PowerPoint</vt:lpstr>
      <vt:lpstr>Кукушка  Птицы/ Вопрос за 800</vt:lpstr>
      <vt:lpstr>Презентация PowerPoint</vt:lpstr>
      <vt:lpstr>Спит в берлоге Животные/ Вопрос за 200</vt:lpstr>
      <vt:lpstr>Презентация PowerPoint</vt:lpstr>
      <vt:lpstr>Кора деревьев  Животные/ Вопрос за 400</vt:lpstr>
      <vt:lpstr>Презентация PowerPoint</vt:lpstr>
      <vt:lpstr>Линька  Животные/ Вопрос за 600</vt:lpstr>
      <vt:lpstr>Презентация PowerPoint</vt:lpstr>
      <vt:lpstr>Белка и заяц  Животные/ Вопрос за 800</vt:lpstr>
      <vt:lpstr>Презентация PowerPoint</vt:lpstr>
      <vt:lpstr>В лесу родилась елочка  Праздники / Вопрос за 200</vt:lpstr>
      <vt:lpstr>Презентация PowerPoint</vt:lpstr>
      <vt:lpstr>Посох  Новый год/ Вопрос за 400</vt:lpstr>
      <vt:lpstr>Презентация PowerPoint</vt:lpstr>
      <vt:lpstr>Три  Новый год / Вопрос за 600</vt:lpstr>
      <vt:lpstr>Презентация PowerPoint</vt:lpstr>
      <vt:lpstr>Дед мороз и Лето  Новый год/ Вопрос за 800</vt:lpstr>
      <vt:lpstr>Презентация PowerPoint</vt:lpstr>
      <vt:lpstr>Иней  Знаете ли вы…?/ Вопрос за 800</vt:lpstr>
      <vt:lpstr>Презентация PowerPoint</vt:lpstr>
      <vt:lpstr>Снежная баба  Знаете ли вы?.../ Вопрос за 400</vt:lpstr>
      <vt:lpstr>Презентация PowerPoint</vt:lpstr>
      <vt:lpstr>Снежная королева  Знаете ли вы…?/ Вопрос за 600</vt:lpstr>
      <vt:lpstr>Презентация PowerPoint</vt:lpstr>
      <vt:lpstr>Ничего, такой даты нет  Знаете ли вы…?/ Вопрос за 800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СВОЯ ИГРА</dc:title>
  <dc:creator>Olga Kokoulina</dc:creator>
  <cp:lastModifiedBy>Тонуа</cp:lastModifiedBy>
  <cp:revision>93</cp:revision>
  <dcterms:created xsi:type="dcterms:W3CDTF">2017-04-04T07:27:35Z</dcterms:created>
  <dcterms:modified xsi:type="dcterms:W3CDTF">2024-12-04T13:24:15Z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F2CB6D5A-1B8B-4A8E-ADC4-3A0669CDCAD4</vt:lpwstr>
  </property>
  <property fmtid="{D5CDD505-2E9C-101B-9397-08002B2CF9AE}" pid="3" name="ArticulatePath">
    <vt:lpwstr>Презентация2</vt:lpwstr>
  </property>
</Properties>
</file>